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55" r:id="rId2"/>
    <p:sldId id="362" r:id="rId3"/>
    <p:sldId id="306" r:id="rId4"/>
    <p:sldId id="346" r:id="rId5"/>
    <p:sldId id="287" r:id="rId6"/>
    <p:sldId id="348" r:id="rId7"/>
    <p:sldId id="349" r:id="rId8"/>
    <p:sldId id="366" r:id="rId9"/>
    <p:sldId id="368" r:id="rId10"/>
    <p:sldId id="369" r:id="rId11"/>
    <p:sldId id="319" r:id="rId12"/>
    <p:sldId id="370" r:id="rId13"/>
    <p:sldId id="377" r:id="rId14"/>
    <p:sldId id="378" r:id="rId15"/>
    <p:sldId id="364" r:id="rId16"/>
    <p:sldId id="269" r:id="rId17"/>
    <p:sldId id="379" r:id="rId18"/>
    <p:sldId id="272" r:id="rId19"/>
    <p:sldId id="271" r:id="rId20"/>
    <p:sldId id="270" r:id="rId21"/>
    <p:sldId id="381" r:id="rId22"/>
    <p:sldId id="257" r:id="rId23"/>
    <p:sldId id="356" r:id="rId24"/>
    <p:sldId id="357" r:id="rId25"/>
    <p:sldId id="260" r:id="rId26"/>
    <p:sldId id="264" r:id="rId27"/>
    <p:sldId id="371" r:id="rId28"/>
    <p:sldId id="374" r:id="rId29"/>
    <p:sldId id="372" r:id="rId30"/>
    <p:sldId id="373" r:id="rId31"/>
    <p:sldId id="340" r:id="rId32"/>
    <p:sldId id="342" r:id="rId33"/>
    <p:sldId id="343" r:id="rId34"/>
    <p:sldId id="382" r:id="rId35"/>
    <p:sldId id="383" r:id="rId36"/>
    <p:sldId id="376" r:id="rId37"/>
    <p:sldId id="353" r:id="rId38"/>
    <p:sldId id="302" r:id="rId39"/>
    <p:sldId id="38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-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FA1A5-660D-4158-8976-3D43F4AC41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3A15A8B-B4A6-415D-8C79-CE3A7FB0F0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Recent news in HD research:</a:t>
          </a:r>
        </a:p>
        <a:p>
          <a:pPr>
            <a:lnSpc>
              <a:spcPct val="100000"/>
            </a:lnSpc>
          </a:pPr>
          <a:r>
            <a:rPr lang="en-US" sz="2000" dirty="0" err="1"/>
            <a:t>Vaccinex</a:t>
          </a:r>
          <a:r>
            <a:rPr lang="en-US" sz="2000" dirty="0"/>
            <a:t>, Roche and Wave</a:t>
          </a:r>
        </a:p>
      </dgm:t>
    </dgm:pt>
    <dgm:pt modelId="{3F142B7C-E5C8-4BCE-8B41-5A358142C3A7}" type="parTrans" cxnId="{678C84CB-0C10-485A-8F39-20477A2DEB10}">
      <dgm:prSet/>
      <dgm:spPr/>
      <dgm:t>
        <a:bodyPr/>
        <a:lstStyle/>
        <a:p>
          <a:endParaRPr lang="en-US"/>
        </a:p>
      </dgm:t>
    </dgm:pt>
    <dgm:pt modelId="{F80674C5-B387-4BCF-927D-F73F37B16F18}" type="sibTrans" cxnId="{678C84CB-0C10-485A-8F39-20477A2DEB10}">
      <dgm:prSet/>
      <dgm:spPr/>
      <dgm:t>
        <a:bodyPr/>
        <a:lstStyle/>
        <a:p>
          <a:endParaRPr lang="en-US"/>
        </a:p>
      </dgm:t>
    </dgm:pt>
    <dgm:pt modelId="{1F70DC65-FAE4-4BE8-B416-CDE1E9711D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Important current trials </a:t>
          </a:r>
        </a:p>
      </dgm:t>
    </dgm:pt>
    <dgm:pt modelId="{7437A6DF-8BBE-4EC1-9833-F084DB37D760}" type="parTrans" cxnId="{70D645B9-1AE6-441D-AE62-7C2A84732339}">
      <dgm:prSet/>
      <dgm:spPr/>
      <dgm:t>
        <a:bodyPr/>
        <a:lstStyle/>
        <a:p>
          <a:endParaRPr lang="en-US"/>
        </a:p>
      </dgm:t>
    </dgm:pt>
    <dgm:pt modelId="{0F45E483-D680-4F68-9F17-DF24532AB18E}" type="sibTrans" cxnId="{70D645B9-1AE6-441D-AE62-7C2A84732339}">
      <dgm:prSet/>
      <dgm:spPr/>
      <dgm:t>
        <a:bodyPr/>
        <a:lstStyle/>
        <a:p>
          <a:endParaRPr lang="en-US"/>
        </a:p>
      </dgm:t>
    </dgm:pt>
    <dgm:pt modelId="{849A4EC3-0098-4466-9FFE-DEC71DDEA8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What’s on the horizon</a:t>
          </a:r>
        </a:p>
      </dgm:t>
    </dgm:pt>
    <dgm:pt modelId="{DE821804-6B2E-4BB6-969C-1C4AC98DCBE4}" type="parTrans" cxnId="{ED3F4F7B-543D-43CF-9271-D524681FCAA3}">
      <dgm:prSet/>
      <dgm:spPr/>
      <dgm:t>
        <a:bodyPr/>
        <a:lstStyle/>
        <a:p>
          <a:endParaRPr lang="en-US"/>
        </a:p>
      </dgm:t>
    </dgm:pt>
    <dgm:pt modelId="{D27DE717-2299-4915-988D-C55124CF695F}" type="sibTrans" cxnId="{ED3F4F7B-543D-43CF-9271-D524681FCAA3}">
      <dgm:prSet/>
      <dgm:spPr/>
      <dgm:t>
        <a:bodyPr/>
        <a:lstStyle/>
        <a:p>
          <a:endParaRPr lang="en-US"/>
        </a:p>
      </dgm:t>
    </dgm:pt>
    <dgm:pt modelId="{832122A8-3295-4DE7-BA70-209FFB89200F}" type="pres">
      <dgm:prSet presAssocID="{3D7FA1A5-660D-4158-8976-3D43F4AC4191}" presName="root" presStyleCnt="0">
        <dgm:presLayoutVars>
          <dgm:dir/>
          <dgm:resizeHandles val="exact"/>
        </dgm:presLayoutVars>
      </dgm:prSet>
      <dgm:spPr/>
    </dgm:pt>
    <dgm:pt modelId="{52881A9D-3D85-41D4-A478-670003000ED4}" type="pres">
      <dgm:prSet presAssocID="{83A15A8B-B4A6-415D-8C79-CE3A7FB0F0CD}" presName="compNode" presStyleCnt="0"/>
      <dgm:spPr/>
    </dgm:pt>
    <dgm:pt modelId="{19306995-EADD-4CC0-9AF2-7DC08AA44A27}" type="pres">
      <dgm:prSet presAssocID="{83A15A8B-B4A6-415D-8C79-CE3A7FB0F0CD}" presName="bgRect" presStyleLbl="bgShp" presStyleIdx="0" presStyleCnt="3"/>
      <dgm:spPr/>
    </dgm:pt>
    <dgm:pt modelId="{ACE3A06B-9D02-4493-B6C9-E5BAF50BDA51}" type="pres">
      <dgm:prSet presAssocID="{83A15A8B-B4A6-415D-8C79-CE3A7FB0F0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16CA2B86-DCDD-4E62-B310-D596E5DE9951}" type="pres">
      <dgm:prSet presAssocID="{83A15A8B-B4A6-415D-8C79-CE3A7FB0F0CD}" presName="spaceRect" presStyleCnt="0"/>
      <dgm:spPr/>
    </dgm:pt>
    <dgm:pt modelId="{E3C8DFCE-5258-49C7-B344-4F40699E6C54}" type="pres">
      <dgm:prSet presAssocID="{83A15A8B-B4A6-415D-8C79-CE3A7FB0F0CD}" presName="parTx" presStyleLbl="revTx" presStyleIdx="0" presStyleCnt="3">
        <dgm:presLayoutVars>
          <dgm:chMax val="0"/>
          <dgm:chPref val="0"/>
        </dgm:presLayoutVars>
      </dgm:prSet>
      <dgm:spPr/>
    </dgm:pt>
    <dgm:pt modelId="{593116DD-29D0-4EA4-9764-1BC09DC7D09A}" type="pres">
      <dgm:prSet presAssocID="{F80674C5-B387-4BCF-927D-F73F37B16F18}" presName="sibTrans" presStyleCnt="0"/>
      <dgm:spPr/>
    </dgm:pt>
    <dgm:pt modelId="{1D235D22-281A-435A-B165-4DA408E9BB01}" type="pres">
      <dgm:prSet presAssocID="{1F70DC65-FAE4-4BE8-B416-CDE1E9711DB5}" presName="compNode" presStyleCnt="0"/>
      <dgm:spPr/>
    </dgm:pt>
    <dgm:pt modelId="{2926999F-1446-4BBB-9546-FEEE9C553B06}" type="pres">
      <dgm:prSet presAssocID="{1F70DC65-FAE4-4BE8-B416-CDE1E9711DB5}" presName="bgRect" presStyleLbl="bgShp" presStyleIdx="1" presStyleCnt="3"/>
      <dgm:spPr/>
    </dgm:pt>
    <dgm:pt modelId="{ABE760FB-6AAF-45AC-9AD8-B1AF57AB2B57}" type="pres">
      <dgm:prSet presAssocID="{1F70DC65-FAE4-4BE8-B416-CDE1E9711D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12BFBC6D-61D4-4A11-B8DE-31AEE740517D}" type="pres">
      <dgm:prSet presAssocID="{1F70DC65-FAE4-4BE8-B416-CDE1E9711DB5}" presName="spaceRect" presStyleCnt="0"/>
      <dgm:spPr/>
    </dgm:pt>
    <dgm:pt modelId="{B4ED4DBC-F700-4713-8DD3-2CFEA0CEEE83}" type="pres">
      <dgm:prSet presAssocID="{1F70DC65-FAE4-4BE8-B416-CDE1E9711DB5}" presName="parTx" presStyleLbl="revTx" presStyleIdx="1" presStyleCnt="3">
        <dgm:presLayoutVars>
          <dgm:chMax val="0"/>
          <dgm:chPref val="0"/>
        </dgm:presLayoutVars>
      </dgm:prSet>
      <dgm:spPr/>
    </dgm:pt>
    <dgm:pt modelId="{555AC0EA-797B-4E39-B47D-D2CDB9884195}" type="pres">
      <dgm:prSet presAssocID="{0F45E483-D680-4F68-9F17-DF24532AB18E}" presName="sibTrans" presStyleCnt="0"/>
      <dgm:spPr/>
    </dgm:pt>
    <dgm:pt modelId="{45413D60-FB26-4AA3-B99F-861C0B1B6053}" type="pres">
      <dgm:prSet presAssocID="{849A4EC3-0098-4466-9FFE-DEC71DDEA800}" presName="compNode" presStyleCnt="0"/>
      <dgm:spPr/>
    </dgm:pt>
    <dgm:pt modelId="{76406B8D-2E8C-4649-83FE-97EC4BC519E3}" type="pres">
      <dgm:prSet presAssocID="{849A4EC3-0098-4466-9FFE-DEC71DDEA800}" presName="bgRect" presStyleLbl="bgShp" presStyleIdx="2" presStyleCnt="3"/>
      <dgm:spPr/>
    </dgm:pt>
    <dgm:pt modelId="{E50FED1F-DA88-4F30-9C37-BDCA885FFBA4}" type="pres">
      <dgm:prSet presAssocID="{849A4EC3-0098-4466-9FFE-DEC71DDEA8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80BA9062-95F1-42C9-815A-FDBFF0BD5BAB}" type="pres">
      <dgm:prSet presAssocID="{849A4EC3-0098-4466-9FFE-DEC71DDEA800}" presName="spaceRect" presStyleCnt="0"/>
      <dgm:spPr/>
    </dgm:pt>
    <dgm:pt modelId="{F10D0287-B006-4095-9A22-55892EDE83A6}" type="pres">
      <dgm:prSet presAssocID="{849A4EC3-0098-4466-9FFE-DEC71DDEA80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14B800-2ED5-477C-8B69-1A8F8C45E77F}" type="presOf" srcId="{3D7FA1A5-660D-4158-8976-3D43F4AC4191}" destId="{832122A8-3295-4DE7-BA70-209FFB89200F}" srcOrd="0" destOrd="0" presId="urn:microsoft.com/office/officeart/2018/2/layout/IconVerticalSolidList"/>
    <dgm:cxn modelId="{ED3F4F7B-543D-43CF-9271-D524681FCAA3}" srcId="{3D7FA1A5-660D-4158-8976-3D43F4AC4191}" destId="{849A4EC3-0098-4466-9FFE-DEC71DDEA800}" srcOrd="2" destOrd="0" parTransId="{DE821804-6B2E-4BB6-969C-1C4AC98DCBE4}" sibTransId="{D27DE717-2299-4915-988D-C55124CF695F}"/>
    <dgm:cxn modelId="{47D96D8A-6882-4D2A-928B-F40DFB8A45A2}" type="presOf" srcId="{849A4EC3-0098-4466-9FFE-DEC71DDEA800}" destId="{F10D0287-B006-4095-9A22-55892EDE83A6}" srcOrd="0" destOrd="0" presId="urn:microsoft.com/office/officeart/2018/2/layout/IconVerticalSolidList"/>
    <dgm:cxn modelId="{70D645B9-1AE6-441D-AE62-7C2A84732339}" srcId="{3D7FA1A5-660D-4158-8976-3D43F4AC4191}" destId="{1F70DC65-FAE4-4BE8-B416-CDE1E9711DB5}" srcOrd="1" destOrd="0" parTransId="{7437A6DF-8BBE-4EC1-9833-F084DB37D760}" sibTransId="{0F45E483-D680-4F68-9F17-DF24532AB18E}"/>
    <dgm:cxn modelId="{508EF0BA-664E-42FD-A861-87FD64429B9F}" type="presOf" srcId="{83A15A8B-B4A6-415D-8C79-CE3A7FB0F0CD}" destId="{E3C8DFCE-5258-49C7-B344-4F40699E6C54}" srcOrd="0" destOrd="0" presId="urn:microsoft.com/office/officeart/2018/2/layout/IconVerticalSolidList"/>
    <dgm:cxn modelId="{B0C42FCA-FE36-4E71-B72C-DB2ECFF58BE2}" type="presOf" srcId="{1F70DC65-FAE4-4BE8-B416-CDE1E9711DB5}" destId="{B4ED4DBC-F700-4713-8DD3-2CFEA0CEEE83}" srcOrd="0" destOrd="0" presId="urn:microsoft.com/office/officeart/2018/2/layout/IconVerticalSolidList"/>
    <dgm:cxn modelId="{678C84CB-0C10-485A-8F39-20477A2DEB10}" srcId="{3D7FA1A5-660D-4158-8976-3D43F4AC4191}" destId="{83A15A8B-B4A6-415D-8C79-CE3A7FB0F0CD}" srcOrd="0" destOrd="0" parTransId="{3F142B7C-E5C8-4BCE-8B41-5A358142C3A7}" sibTransId="{F80674C5-B387-4BCF-927D-F73F37B16F18}"/>
    <dgm:cxn modelId="{E533B1F8-4902-4AF2-9202-50FD79263626}" type="presParOf" srcId="{832122A8-3295-4DE7-BA70-209FFB89200F}" destId="{52881A9D-3D85-41D4-A478-670003000ED4}" srcOrd="0" destOrd="0" presId="urn:microsoft.com/office/officeart/2018/2/layout/IconVerticalSolidList"/>
    <dgm:cxn modelId="{1D925F40-4DE2-483F-BA55-EF7D525D9F55}" type="presParOf" srcId="{52881A9D-3D85-41D4-A478-670003000ED4}" destId="{19306995-EADD-4CC0-9AF2-7DC08AA44A27}" srcOrd="0" destOrd="0" presId="urn:microsoft.com/office/officeart/2018/2/layout/IconVerticalSolidList"/>
    <dgm:cxn modelId="{2637B507-9332-4CBE-B3BE-023DCFD663F1}" type="presParOf" srcId="{52881A9D-3D85-41D4-A478-670003000ED4}" destId="{ACE3A06B-9D02-4493-B6C9-E5BAF50BDA51}" srcOrd="1" destOrd="0" presId="urn:microsoft.com/office/officeart/2018/2/layout/IconVerticalSolidList"/>
    <dgm:cxn modelId="{8992B9D6-A1E3-48E3-828B-3C4AC98A912D}" type="presParOf" srcId="{52881A9D-3D85-41D4-A478-670003000ED4}" destId="{16CA2B86-DCDD-4E62-B310-D596E5DE9951}" srcOrd="2" destOrd="0" presId="urn:microsoft.com/office/officeart/2018/2/layout/IconVerticalSolidList"/>
    <dgm:cxn modelId="{36615BCD-BE90-4245-9A89-7686CEE32985}" type="presParOf" srcId="{52881A9D-3D85-41D4-A478-670003000ED4}" destId="{E3C8DFCE-5258-49C7-B344-4F40699E6C54}" srcOrd="3" destOrd="0" presId="urn:microsoft.com/office/officeart/2018/2/layout/IconVerticalSolidList"/>
    <dgm:cxn modelId="{B104A525-6B2F-434B-A90A-1996DC60991F}" type="presParOf" srcId="{832122A8-3295-4DE7-BA70-209FFB89200F}" destId="{593116DD-29D0-4EA4-9764-1BC09DC7D09A}" srcOrd="1" destOrd="0" presId="urn:microsoft.com/office/officeart/2018/2/layout/IconVerticalSolidList"/>
    <dgm:cxn modelId="{8E195989-3A75-4394-9E51-B028ECF93079}" type="presParOf" srcId="{832122A8-3295-4DE7-BA70-209FFB89200F}" destId="{1D235D22-281A-435A-B165-4DA408E9BB01}" srcOrd="2" destOrd="0" presId="urn:microsoft.com/office/officeart/2018/2/layout/IconVerticalSolidList"/>
    <dgm:cxn modelId="{9CAC0665-158D-40EE-AC25-3711E8B4891A}" type="presParOf" srcId="{1D235D22-281A-435A-B165-4DA408E9BB01}" destId="{2926999F-1446-4BBB-9546-FEEE9C553B06}" srcOrd="0" destOrd="0" presId="urn:microsoft.com/office/officeart/2018/2/layout/IconVerticalSolidList"/>
    <dgm:cxn modelId="{FAF818D8-808A-471D-B040-EC09E48A4B73}" type="presParOf" srcId="{1D235D22-281A-435A-B165-4DA408E9BB01}" destId="{ABE760FB-6AAF-45AC-9AD8-B1AF57AB2B57}" srcOrd="1" destOrd="0" presId="urn:microsoft.com/office/officeart/2018/2/layout/IconVerticalSolidList"/>
    <dgm:cxn modelId="{F082F9E1-D2CE-4B80-AD0A-0B0ECD0D9C72}" type="presParOf" srcId="{1D235D22-281A-435A-B165-4DA408E9BB01}" destId="{12BFBC6D-61D4-4A11-B8DE-31AEE740517D}" srcOrd="2" destOrd="0" presId="urn:microsoft.com/office/officeart/2018/2/layout/IconVerticalSolidList"/>
    <dgm:cxn modelId="{D342A11F-2BB5-4AC7-899A-6F122172AB69}" type="presParOf" srcId="{1D235D22-281A-435A-B165-4DA408E9BB01}" destId="{B4ED4DBC-F700-4713-8DD3-2CFEA0CEEE83}" srcOrd="3" destOrd="0" presId="urn:microsoft.com/office/officeart/2018/2/layout/IconVerticalSolidList"/>
    <dgm:cxn modelId="{403014E6-F3B6-413A-8B74-9F17464FEF86}" type="presParOf" srcId="{832122A8-3295-4DE7-BA70-209FFB89200F}" destId="{555AC0EA-797B-4E39-B47D-D2CDB9884195}" srcOrd="3" destOrd="0" presId="urn:microsoft.com/office/officeart/2018/2/layout/IconVerticalSolidList"/>
    <dgm:cxn modelId="{E9605B87-FFF8-4633-AAE2-D2A49400B433}" type="presParOf" srcId="{832122A8-3295-4DE7-BA70-209FFB89200F}" destId="{45413D60-FB26-4AA3-B99F-861C0B1B6053}" srcOrd="4" destOrd="0" presId="urn:microsoft.com/office/officeart/2018/2/layout/IconVerticalSolidList"/>
    <dgm:cxn modelId="{4E9025F8-682C-4BAB-9CE1-D761FEB9A8E0}" type="presParOf" srcId="{45413D60-FB26-4AA3-B99F-861C0B1B6053}" destId="{76406B8D-2E8C-4649-83FE-97EC4BC519E3}" srcOrd="0" destOrd="0" presId="urn:microsoft.com/office/officeart/2018/2/layout/IconVerticalSolidList"/>
    <dgm:cxn modelId="{E4CD1C66-E500-4C6D-9B57-235324CF3C67}" type="presParOf" srcId="{45413D60-FB26-4AA3-B99F-861C0B1B6053}" destId="{E50FED1F-DA88-4F30-9C37-BDCA885FFBA4}" srcOrd="1" destOrd="0" presId="urn:microsoft.com/office/officeart/2018/2/layout/IconVerticalSolidList"/>
    <dgm:cxn modelId="{3F204898-520D-4EAB-BEB0-38FCB74D7D05}" type="presParOf" srcId="{45413D60-FB26-4AA3-B99F-861C0B1B6053}" destId="{80BA9062-95F1-42C9-815A-FDBFF0BD5BAB}" srcOrd="2" destOrd="0" presId="urn:microsoft.com/office/officeart/2018/2/layout/IconVerticalSolidList"/>
    <dgm:cxn modelId="{9B9D918A-14B0-4810-A7FB-AC4CDEB6A3CD}" type="presParOf" srcId="{45413D60-FB26-4AA3-B99F-861C0B1B6053}" destId="{F10D0287-B006-4095-9A22-55892EDE83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69FD51-253B-43E2-8848-3FD1938720F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EFD4E5-3D12-4189-829D-3029FDCA4D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understand the natural history of HD </a:t>
          </a:r>
        </a:p>
      </dgm:t>
    </dgm:pt>
    <dgm:pt modelId="{38EFD3F1-8A2A-41B0-BC18-390CB48030B3}" type="parTrans" cxnId="{3E7D5EDC-815C-4210-9FC5-54C86BAE7D23}">
      <dgm:prSet/>
      <dgm:spPr/>
      <dgm:t>
        <a:bodyPr/>
        <a:lstStyle/>
        <a:p>
          <a:endParaRPr lang="en-US"/>
        </a:p>
      </dgm:t>
    </dgm:pt>
    <dgm:pt modelId="{C0337764-C536-4109-B9E0-CF45D0FEE2DE}" type="sibTrans" cxnId="{3E7D5EDC-815C-4210-9FC5-54C86BAE7D23}">
      <dgm:prSet/>
      <dgm:spPr/>
      <dgm:t>
        <a:bodyPr/>
        <a:lstStyle/>
        <a:p>
          <a:endParaRPr lang="en-US"/>
        </a:p>
      </dgm:t>
    </dgm:pt>
    <dgm:pt modelId="{69C982AA-0EFB-4331-8511-08BEB6AA2F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Robust involvement of the HD community in HD research</a:t>
          </a:r>
        </a:p>
      </dgm:t>
    </dgm:pt>
    <dgm:pt modelId="{A7A70FAF-B916-498D-9344-E961F08B6FA2}" type="parTrans" cxnId="{0B0E8AAD-118F-4AF0-90E9-C9B9C09B9327}">
      <dgm:prSet/>
      <dgm:spPr/>
      <dgm:t>
        <a:bodyPr/>
        <a:lstStyle/>
        <a:p>
          <a:endParaRPr lang="en-US"/>
        </a:p>
      </dgm:t>
    </dgm:pt>
    <dgm:pt modelId="{BE31D5C9-7306-4BFD-A641-6347FB78F4FC}" type="sibTrans" cxnId="{0B0E8AAD-118F-4AF0-90E9-C9B9C09B9327}">
      <dgm:prSet/>
      <dgm:spPr/>
      <dgm:t>
        <a:bodyPr/>
        <a:lstStyle/>
        <a:p>
          <a:endParaRPr lang="en-US"/>
        </a:p>
      </dgm:t>
    </dgm:pt>
    <dgm:pt modelId="{64333486-347D-4594-82C4-2D4351C882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Major research breakthroughs</a:t>
          </a:r>
        </a:p>
      </dgm:t>
    </dgm:pt>
    <dgm:pt modelId="{8F0085BB-C390-4424-8E9E-0BE286E4638D}" type="parTrans" cxnId="{733BF750-2ACF-484E-AE53-5A530B01CFDB}">
      <dgm:prSet/>
      <dgm:spPr/>
      <dgm:t>
        <a:bodyPr/>
        <a:lstStyle/>
        <a:p>
          <a:endParaRPr lang="en-US"/>
        </a:p>
      </dgm:t>
    </dgm:pt>
    <dgm:pt modelId="{D6EFCE0E-0B63-4FE7-B4F7-2F27E35F5C59}" type="sibTrans" cxnId="{733BF750-2ACF-484E-AE53-5A530B01CFDB}">
      <dgm:prSet/>
      <dgm:spPr/>
      <dgm:t>
        <a:bodyPr/>
        <a:lstStyle/>
        <a:p>
          <a:endParaRPr lang="en-US"/>
        </a:p>
      </dgm:t>
    </dgm:pt>
    <dgm:pt modelId="{677FB49E-8AC1-4521-8607-0A81FA7A3D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Multiple sponsors and companies are targeting HD</a:t>
          </a:r>
        </a:p>
      </dgm:t>
    </dgm:pt>
    <dgm:pt modelId="{245D4B63-5DEC-4515-BF37-E52ECA8CD9DE}" type="parTrans" cxnId="{3F06B176-3922-4561-8E17-E10ACA0359CA}">
      <dgm:prSet/>
      <dgm:spPr/>
      <dgm:t>
        <a:bodyPr/>
        <a:lstStyle/>
        <a:p>
          <a:endParaRPr lang="en-US"/>
        </a:p>
      </dgm:t>
    </dgm:pt>
    <dgm:pt modelId="{E4DF2D4E-AC6C-43FF-86EF-06B63265BBAB}" type="sibTrans" cxnId="{3F06B176-3922-4561-8E17-E10ACA0359CA}">
      <dgm:prSet/>
      <dgm:spPr/>
      <dgm:t>
        <a:bodyPr/>
        <a:lstStyle/>
        <a:p>
          <a:endParaRPr lang="en-US"/>
        </a:p>
      </dgm:t>
    </dgm:pt>
    <dgm:pt modelId="{C426CAF8-7A22-4E87-A38D-65D0A6D6C7D1}" type="pres">
      <dgm:prSet presAssocID="{DB69FD51-253B-43E2-8848-3FD1938720FC}" presName="root" presStyleCnt="0">
        <dgm:presLayoutVars>
          <dgm:dir/>
          <dgm:resizeHandles val="exact"/>
        </dgm:presLayoutVars>
      </dgm:prSet>
      <dgm:spPr/>
    </dgm:pt>
    <dgm:pt modelId="{41450C08-E502-4999-B086-F13813C6FB39}" type="pres">
      <dgm:prSet presAssocID="{7FEFD4E5-3D12-4189-829D-3029FDCA4DFE}" presName="compNode" presStyleCnt="0"/>
      <dgm:spPr/>
    </dgm:pt>
    <dgm:pt modelId="{A03C013F-398C-44F8-976C-2C913293720F}" type="pres">
      <dgm:prSet presAssocID="{7FEFD4E5-3D12-4189-829D-3029FDCA4DFE}" presName="bgRect" presStyleLbl="bgShp" presStyleIdx="0" presStyleCnt="4"/>
      <dgm:spPr/>
    </dgm:pt>
    <dgm:pt modelId="{5541E9F4-DE66-4565-B09F-0B69971CBE8A}" type="pres">
      <dgm:prSet presAssocID="{7FEFD4E5-3D12-4189-829D-3029FDCA4DF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A79B8411-04A0-47BA-ADC4-5DBD4A79190F}" type="pres">
      <dgm:prSet presAssocID="{7FEFD4E5-3D12-4189-829D-3029FDCA4DFE}" presName="spaceRect" presStyleCnt="0"/>
      <dgm:spPr/>
    </dgm:pt>
    <dgm:pt modelId="{6BA6FC77-69B8-4675-8758-66FE57401627}" type="pres">
      <dgm:prSet presAssocID="{7FEFD4E5-3D12-4189-829D-3029FDCA4DFE}" presName="parTx" presStyleLbl="revTx" presStyleIdx="0" presStyleCnt="4">
        <dgm:presLayoutVars>
          <dgm:chMax val="0"/>
          <dgm:chPref val="0"/>
        </dgm:presLayoutVars>
      </dgm:prSet>
      <dgm:spPr/>
    </dgm:pt>
    <dgm:pt modelId="{144FA84E-0534-44B0-90AB-5AD03552F726}" type="pres">
      <dgm:prSet presAssocID="{C0337764-C536-4109-B9E0-CF45D0FEE2DE}" presName="sibTrans" presStyleCnt="0"/>
      <dgm:spPr/>
    </dgm:pt>
    <dgm:pt modelId="{C3BC7F3A-798B-4D47-8F36-37950139AE07}" type="pres">
      <dgm:prSet presAssocID="{69C982AA-0EFB-4331-8511-08BEB6AA2FB0}" presName="compNode" presStyleCnt="0"/>
      <dgm:spPr/>
    </dgm:pt>
    <dgm:pt modelId="{CB12EDD5-5141-467A-80E8-AECB13943A9D}" type="pres">
      <dgm:prSet presAssocID="{69C982AA-0EFB-4331-8511-08BEB6AA2FB0}" presName="bgRect" presStyleLbl="bgShp" presStyleIdx="1" presStyleCnt="4"/>
      <dgm:spPr/>
    </dgm:pt>
    <dgm:pt modelId="{A9D0A852-D25D-4093-B3B2-35123A6124E3}" type="pres">
      <dgm:prSet presAssocID="{69C982AA-0EFB-4331-8511-08BEB6AA2F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7D44E15-42DF-428C-B6B4-3D21B71B53BB}" type="pres">
      <dgm:prSet presAssocID="{69C982AA-0EFB-4331-8511-08BEB6AA2FB0}" presName="spaceRect" presStyleCnt="0"/>
      <dgm:spPr/>
    </dgm:pt>
    <dgm:pt modelId="{D730BE39-8D5E-4432-A79C-81BA26446EE5}" type="pres">
      <dgm:prSet presAssocID="{69C982AA-0EFB-4331-8511-08BEB6AA2FB0}" presName="parTx" presStyleLbl="revTx" presStyleIdx="1" presStyleCnt="4">
        <dgm:presLayoutVars>
          <dgm:chMax val="0"/>
          <dgm:chPref val="0"/>
        </dgm:presLayoutVars>
      </dgm:prSet>
      <dgm:spPr/>
    </dgm:pt>
    <dgm:pt modelId="{EA988CB7-1349-4199-9826-DD0D2254121C}" type="pres">
      <dgm:prSet presAssocID="{BE31D5C9-7306-4BFD-A641-6347FB78F4FC}" presName="sibTrans" presStyleCnt="0"/>
      <dgm:spPr/>
    </dgm:pt>
    <dgm:pt modelId="{941D5181-31A7-45F1-93F2-4F93461994D2}" type="pres">
      <dgm:prSet presAssocID="{64333486-347D-4594-82C4-2D4351C8824E}" presName="compNode" presStyleCnt="0"/>
      <dgm:spPr/>
    </dgm:pt>
    <dgm:pt modelId="{A4C45C67-2CB5-4BB7-AAC3-A07953FCA163}" type="pres">
      <dgm:prSet presAssocID="{64333486-347D-4594-82C4-2D4351C8824E}" presName="bgRect" presStyleLbl="bgShp" presStyleIdx="2" presStyleCnt="4"/>
      <dgm:spPr/>
    </dgm:pt>
    <dgm:pt modelId="{084BD389-FEE5-486E-A63F-6F01DB4D94FF}" type="pres">
      <dgm:prSet presAssocID="{64333486-347D-4594-82C4-2D4351C8824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547A5E10-93E9-4C4D-ACC7-A35013A07B14}" type="pres">
      <dgm:prSet presAssocID="{64333486-347D-4594-82C4-2D4351C8824E}" presName="spaceRect" presStyleCnt="0"/>
      <dgm:spPr/>
    </dgm:pt>
    <dgm:pt modelId="{15C0E668-61CA-44B2-8F1D-C6736C3F3631}" type="pres">
      <dgm:prSet presAssocID="{64333486-347D-4594-82C4-2D4351C8824E}" presName="parTx" presStyleLbl="revTx" presStyleIdx="2" presStyleCnt="4">
        <dgm:presLayoutVars>
          <dgm:chMax val="0"/>
          <dgm:chPref val="0"/>
        </dgm:presLayoutVars>
      </dgm:prSet>
      <dgm:spPr/>
    </dgm:pt>
    <dgm:pt modelId="{97975BA5-9526-43A1-846C-431076569778}" type="pres">
      <dgm:prSet presAssocID="{D6EFCE0E-0B63-4FE7-B4F7-2F27E35F5C59}" presName="sibTrans" presStyleCnt="0"/>
      <dgm:spPr/>
    </dgm:pt>
    <dgm:pt modelId="{BCD7804B-9547-4225-BF19-BCE947593F0B}" type="pres">
      <dgm:prSet presAssocID="{677FB49E-8AC1-4521-8607-0A81FA7A3D7B}" presName="compNode" presStyleCnt="0"/>
      <dgm:spPr/>
    </dgm:pt>
    <dgm:pt modelId="{F4B70EAB-BEF7-412F-9590-ED79F63CD54E}" type="pres">
      <dgm:prSet presAssocID="{677FB49E-8AC1-4521-8607-0A81FA7A3D7B}" presName="bgRect" presStyleLbl="bgShp" presStyleIdx="3" presStyleCnt="4"/>
      <dgm:spPr/>
    </dgm:pt>
    <dgm:pt modelId="{E1A0363A-C9D2-46D2-860B-D2B1C07F888C}" type="pres">
      <dgm:prSet presAssocID="{677FB49E-8AC1-4521-8607-0A81FA7A3D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720805-14AC-416A-A8AD-38CBAB7BD987}" type="pres">
      <dgm:prSet presAssocID="{677FB49E-8AC1-4521-8607-0A81FA7A3D7B}" presName="spaceRect" presStyleCnt="0"/>
      <dgm:spPr/>
    </dgm:pt>
    <dgm:pt modelId="{00909455-D93F-4962-A0C5-EBD9C82A7FDB}" type="pres">
      <dgm:prSet presAssocID="{677FB49E-8AC1-4521-8607-0A81FA7A3D7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029F317-0515-465B-A752-FF54287C4F06}" type="presOf" srcId="{DB69FD51-253B-43E2-8848-3FD1938720FC}" destId="{C426CAF8-7A22-4E87-A38D-65D0A6D6C7D1}" srcOrd="0" destOrd="0" presId="urn:microsoft.com/office/officeart/2018/2/layout/IconVerticalSolidList"/>
    <dgm:cxn modelId="{B611AE43-B1FE-4BDD-A967-FBC62A338399}" type="presOf" srcId="{64333486-347D-4594-82C4-2D4351C8824E}" destId="{15C0E668-61CA-44B2-8F1D-C6736C3F3631}" srcOrd="0" destOrd="0" presId="urn:microsoft.com/office/officeart/2018/2/layout/IconVerticalSolidList"/>
    <dgm:cxn modelId="{733BF750-2ACF-484E-AE53-5A530B01CFDB}" srcId="{DB69FD51-253B-43E2-8848-3FD1938720FC}" destId="{64333486-347D-4594-82C4-2D4351C8824E}" srcOrd="2" destOrd="0" parTransId="{8F0085BB-C390-4424-8E9E-0BE286E4638D}" sibTransId="{D6EFCE0E-0B63-4FE7-B4F7-2F27E35F5C59}"/>
    <dgm:cxn modelId="{3F06B176-3922-4561-8E17-E10ACA0359CA}" srcId="{DB69FD51-253B-43E2-8848-3FD1938720FC}" destId="{677FB49E-8AC1-4521-8607-0A81FA7A3D7B}" srcOrd="3" destOrd="0" parTransId="{245D4B63-5DEC-4515-BF37-E52ECA8CD9DE}" sibTransId="{E4DF2D4E-AC6C-43FF-86EF-06B63265BBAB}"/>
    <dgm:cxn modelId="{B8309D8C-C44B-4458-B5FE-2075CE722DA7}" type="presOf" srcId="{677FB49E-8AC1-4521-8607-0A81FA7A3D7B}" destId="{00909455-D93F-4962-A0C5-EBD9C82A7FDB}" srcOrd="0" destOrd="0" presId="urn:microsoft.com/office/officeart/2018/2/layout/IconVerticalSolidList"/>
    <dgm:cxn modelId="{0B0E8AAD-118F-4AF0-90E9-C9B9C09B9327}" srcId="{DB69FD51-253B-43E2-8848-3FD1938720FC}" destId="{69C982AA-0EFB-4331-8511-08BEB6AA2FB0}" srcOrd="1" destOrd="0" parTransId="{A7A70FAF-B916-498D-9344-E961F08B6FA2}" sibTransId="{BE31D5C9-7306-4BFD-A641-6347FB78F4FC}"/>
    <dgm:cxn modelId="{FB7B48CC-E742-40F7-B29F-DB4C0AA3F707}" type="presOf" srcId="{7FEFD4E5-3D12-4189-829D-3029FDCA4DFE}" destId="{6BA6FC77-69B8-4675-8758-66FE57401627}" srcOrd="0" destOrd="0" presId="urn:microsoft.com/office/officeart/2018/2/layout/IconVerticalSolidList"/>
    <dgm:cxn modelId="{3E7D5EDC-815C-4210-9FC5-54C86BAE7D23}" srcId="{DB69FD51-253B-43E2-8848-3FD1938720FC}" destId="{7FEFD4E5-3D12-4189-829D-3029FDCA4DFE}" srcOrd="0" destOrd="0" parTransId="{38EFD3F1-8A2A-41B0-BC18-390CB48030B3}" sibTransId="{C0337764-C536-4109-B9E0-CF45D0FEE2DE}"/>
    <dgm:cxn modelId="{2FE8B2E3-9F2A-432C-840B-A7AC992680F3}" type="presOf" srcId="{69C982AA-0EFB-4331-8511-08BEB6AA2FB0}" destId="{D730BE39-8D5E-4432-A79C-81BA26446EE5}" srcOrd="0" destOrd="0" presId="urn:microsoft.com/office/officeart/2018/2/layout/IconVerticalSolidList"/>
    <dgm:cxn modelId="{93B9CC62-4E99-4423-A6EB-53AA1922ECC6}" type="presParOf" srcId="{C426CAF8-7A22-4E87-A38D-65D0A6D6C7D1}" destId="{41450C08-E502-4999-B086-F13813C6FB39}" srcOrd="0" destOrd="0" presId="urn:microsoft.com/office/officeart/2018/2/layout/IconVerticalSolidList"/>
    <dgm:cxn modelId="{51F0D157-D739-4DE5-BFF0-914F15C59F42}" type="presParOf" srcId="{41450C08-E502-4999-B086-F13813C6FB39}" destId="{A03C013F-398C-44F8-976C-2C913293720F}" srcOrd="0" destOrd="0" presId="urn:microsoft.com/office/officeart/2018/2/layout/IconVerticalSolidList"/>
    <dgm:cxn modelId="{718AE317-2AE1-4BFF-8420-355701EE6529}" type="presParOf" srcId="{41450C08-E502-4999-B086-F13813C6FB39}" destId="{5541E9F4-DE66-4565-B09F-0B69971CBE8A}" srcOrd="1" destOrd="0" presId="urn:microsoft.com/office/officeart/2018/2/layout/IconVerticalSolidList"/>
    <dgm:cxn modelId="{A5760520-DFDF-42E7-BAB3-28D7FC8A162B}" type="presParOf" srcId="{41450C08-E502-4999-B086-F13813C6FB39}" destId="{A79B8411-04A0-47BA-ADC4-5DBD4A79190F}" srcOrd="2" destOrd="0" presId="urn:microsoft.com/office/officeart/2018/2/layout/IconVerticalSolidList"/>
    <dgm:cxn modelId="{7C085F26-B7EE-4E62-AFC8-D4DAB4E8A19F}" type="presParOf" srcId="{41450C08-E502-4999-B086-F13813C6FB39}" destId="{6BA6FC77-69B8-4675-8758-66FE57401627}" srcOrd="3" destOrd="0" presId="urn:microsoft.com/office/officeart/2018/2/layout/IconVerticalSolidList"/>
    <dgm:cxn modelId="{100AF874-BBBF-45EF-B699-A35745A13EE5}" type="presParOf" srcId="{C426CAF8-7A22-4E87-A38D-65D0A6D6C7D1}" destId="{144FA84E-0534-44B0-90AB-5AD03552F726}" srcOrd="1" destOrd="0" presId="urn:microsoft.com/office/officeart/2018/2/layout/IconVerticalSolidList"/>
    <dgm:cxn modelId="{22D4FA94-51C4-49AD-B6F2-AB785BC3D74E}" type="presParOf" srcId="{C426CAF8-7A22-4E87-A38D-65D0A6D6C7D1}" destId="{C3BC7F3A-798B-4D47-8F36-37950139AE07}" srcOrd="2" destOrd="0" presId="urn:microsoft.com/office/officeart/2018/2/layout/IconVerticalSolidList"/>
    <dgm:cxn modelId="{3F6E9CD4-702A-4B53-891A-F67B81F537B1}" type="presParOf" srcId="{C3BC7F3A-798B-4D47-8F36-37950139AE07}" destId="{CB12EDD5-5141-467A-80E8-AECB13943A9D}" srcOrd="0" destOrd="0" presId="urn:microsoft.com/office/officeart/2018/2/layout/IconVerticalSolidList"/>
    <dgm:cxn modelId="{348BDB27-A2EA-4489-8195-699EAA538C03}" type="presParOf" srcId="{C3BC7F3A-798B-4D47-8F36-37950139AE07}" destId="{A9D0A852-D25D-4093-B3B2-35123A6124E3}" srcOrd="1" destOrd="0" presId="urn:microsoft.com/office/officeart/2018/2/layout/IconVerticalSolidList"/>
    <dgm:cxn modelId="{C98834AE-C74A-4C94-A9F2-1B2DAE62E989}" type="presParOf" srcId="{C3BC7F3A-798B-4D47-8F36-37950139AE07}" destId="{C7D44E15-42DF-428C-B6B4-3D21B71B53BB}" srcOrd="2" destOrd="0" presId="urn:microsoft.com/office/officeart/2018/2/layout/IconVerticalSolidList"/>
    <dgm:cxn modelId="{8987D889-C156-4FEF-A556-AEBA67872BBD}" type="presParOf" srcId="{C3BC7F3A-798B-4D47-8F36-37950139AE07}" destId="{D730BE39-8D5E-4432-A79C-81BA26446EE5}" srcOrd="3" destOrd="0" presId="urn:microsoft.com/office/officeart/2018/2/layout/IconVerticalSolidList"/>
    <dgm:cxn modelId="{51A23F30-017C-44CA-A2C5-92E6240B01C8}" type="presParOf" srcId="{C426CAF8-7A22-4E87-A38D-65D0A6D6C7D1}" destId="{EA988CB7-1349-4199-9826-DD0D2254121C}" srcOrd="3" destOrd="0" presId="urn:microsoft.com/office/officeart/2018/2/layout/IconVerticalSolidList"/>
    <dgm:cxn modelId="{6019275F-15D3-4CA8-9AA3-5F0BDCC8094B}" type="presParOf" srcId="{C426CAF8-7A22-4E87-A38D-65D0A6D6C7D1}" destId="{941D5181-31A7-45F1-93F2-4F93461994D2}" srcOrd="4" destOrd="0" presId="urn:microsoft.com/office/officeart/2018/2/layout/IconVerticalSolidList"/>
    <dgm:cxn modelId="{478BFD58-D8DA-446C-AB0E-6CDBA9292F9A}" type="presParOf" srcId="{941D5181-31A7-45F1-93F2-4F93461994D2}" destId="{A4C45C67-2CB5-4BB7-AAC3-A07953FCA163}" srcOrd="0" destOrd="0" presId="urn:microsoft.com/office/officeart/2018/2/layout/IconVerticalSolidList"/>
    <dgm:cxn modelId="{5207CFA9-8C7A-48B1-9DED-10374F8C4E04}" type="presParOf" srcId="{941D5181-31A7-45F1-93F2-4F93461994D2}" destId="{084BD389-FEE5-486E-A63F-6F01DB4D94FF}" srcOrd="1" destOrd="0" presId="urn:microsoft.com/office/officeart/2018/2/layout/IconVerticalSolidList"/>
    <dgm:cxn modelId="{C7187CB8-679B-4482-AB3A-B06059D0B54A}" type="presParOf" srcId="{941D5181-31A7-45F1-93F2-4F93461994D2}" destId="{547A5E10-93E9-4C4D-ACC7-A35013A07B14}" srcOrd="2" destOrd="0" presId="urn:microsoft.com/office/officeart/2018/2/layout/IconVerticalSolidList"/>
    <dgm:cxn modelId="{656931F4-112C-4EB2-9B01-75D6E520C2E7}" type="presParOf" srcId="{941D5181-31A7-45F1-93F2-4F93461994D2}" destId="{15C0E668-61CA-44B2-8F1D-C6736C3F3631}" srcOrd="3" destOrd="0" presId="urn:microsoft.com/office/officeart/2018/2/layout/IconVerticalSolidList"/>
    <dgm:cxn modelId="{E0225E8E-60FD-4AD1-ACC0-52FDB80BB06F}" type="presParOf" srcId="{C426CAF8-7A22-4E87-A38D-65D0A6D6C7D1}" destId="{97975BA5-9526-43A1-846C-431076569778}" srcOrd="5" destOrd="0" presId="urn:microsoft.com/office/officeart/2018/2/layout/IconVerticalSolidList"/>
    <dgm:cxn modelId="{5DF6CDF6-DEE7-4B0E-89AB-1F78DDF0970B}" type="presParOf" srcId="{C426CAF8-7A22-4E87-A38D-65D0A6D6C7D1}" destId="{BCD7804B-9547-4225-BF19-BCE947593F0B}" srcOrd="6" destOrd="0" presId="urn:microsoft.com/office/officeart/2018/2/layout/IconVerticalSolidList"/>
    <dgm:cxn modelId="{3764E26C-0A7B-4C59-88D9-C04146F72BB5}" type="presParOf" srcId="{BCD7804B-9547-4225-BF19-BCE947593F0B}" destId="{F4B70EAB-BEF7-412F-9590-ED79F63CD54E}" srcOrd="0" destOrd="0" presId="urn:microsoft.com/office/officeart/2018/2/layout/IconVerticalSolidList"/>
    <dgm:cxn modelId="{06F6B940-4E6D-4FD6-A875-B219D5E58350}" type="presParOf" srcId="{BCD7804B-9547-4225-BF19-BCE947593F0B}" destId="{E1A0363A-C9D2-46D2-860B-D2B1C07F888C}" srcOrd="1" destOrd="0" presId="urn:microsoft.com/office/officeart/2018/2/layout/IconVerticalSolidList"/>
    <dgm:cxn modelId="{41DBCFD3-8A66-4846-9336-E0167B54625A}" type="presParOf" srcId="{BCD7804B-9547-4225-BF19-BCE947593F0B}" destId="{B9720805-14AC-416A-A8AD-38CBAB7BD987}" srcOrd="2" destOrd="0" presId="urn:microsoft.com/office/officeart/2018/2/layout/IconVerticalSolidList"/>
    <dgm:cxn modelId="{054B9A3E-5C24-4FF3-8410-0CA3D55A2FB0}" type="presParOf" srcId="{BCD7804B-9547-4225-BF19-BCE947593F0B}" destId="{00909455-D93F-4962-A0C5-EBD9C82A7F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69FD51-253B-43E2-8848-3FD1938720F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EFD4E5-3D12-4189-829D-3029FDCA4DFE}">
      <dgm:prSet/>
      <dgm:spPr/>
      <dgm:t>
        <a:bodyPr/>
        <a:lstStyle/>
        <a:p>
          <a:r>
            <a:rPr lang="en-US" dirty="0"/>
            <a:t>Developing the approach</a:t>
          </a:r>
        </a:p>
      </dgm:t>
    </dgm:pt>
    <dgm:pt modelId="{38EFD3F1-8A2A-41B0-BC18-390CB48030B3}" type="parTrans" cxnId="{3E7D5EDC-815C-4210-9FC5-54C86BAE7D23}">
      <dgm:prSet/>
      <dgm:spPr/>
      <dgm:t>
        <a:bodyPr/>
        <a:lstStyle/>
        <a:p>
          <a:endParaRPr lang="en-US"/>
        </a:p>
      </dgm:t>
    </dgm:pt>
    <dgm:pt modelId="{C0337764-C536-4109-B9E0-CF45D0FEE2DE}" type="sibTrans" cxnId="{3E7D5EDC-815C-4210-9FC5-54C86BAE7D23}">
      <dgm:prSet/>
      <dgm:spPr/>
      <dgm:t>
        <a:bodyPr/>
        <a:lstStyle/>
        <a:p>
          <a:endParaRPr lang="en-US"/>
        </a:p>
      </dgm:t>
    </dgm:pt>
    <dgm:pt modelId="{69C982AA-0EFB-4331-8511-08BEB6AA2FB0}">
      <dgm:prSet/>
      <dgm:spPr/>
      <dgm:t>
        <a:bodyPr/>
        <a:lstStyle/>
        <a:p>
          <a:r>
            <a:rPr lang="en-US" dirty="0"/>
            <a:t>Delivering the treatment to the brain</a:t>
          </a:r>
        </a:p>
      </dgm:t>
    </dgm:pt>
    <dgm:pt modelId="{A7A70FAF-B916-498D-9344-E961F08B6FA2}" type="parTrans" cxnId="{0B0E8AAD-118F-4AF0-90E9-C9B9C09B9327}">
      <dgm:prSet/>
      <dgm:spPr/>
      <dgm:t>
        <a:bodyPr/>
        <a:lstStyle/>
        <a:p>
          <a:endParaRPr lang="en-US"/>
        </a:p>
      </dgm:t>
    </dgm:pt>
    <dgm:pt modelId="{BE31D5C9-7306-4BFD-A641-6347FB78F4FC}" type="sibTrans" cxnId="{0B0E8AAD-118F-4AF0-90E9-C9B9C09B9327}">
      <dgm:prSet/>
      <dgm:spPr/>
      <dgm:t>
        <a:bodyPr/>
        <a:lstStyle/>
        <a:p>
          <a:endParaRPr lang="en-US"/>
        </a:p>
      </dgm:t>
    </dgm:pt>
    <dgm:pt modelId="{64333486-347D-4594-82C4-2D4351C8824E}">
      <dgm:prSet/>
      <dgm:spPr/>
      <dgm:t>
        <a:bodyPr/>
        <a:lstStyle/>
        <a:p>
          <a:r>
            <a:rPr lang="en-US" dirty="0"/>
            <a:t>Anticipating side effects</a:t>
          </a:r>
        </a:p>
      </dgm:t>
    </dgm:pt>
    <dgm:pt modelId="{8F0085BB-C390-4424-8E9E-0BE286E4638D}" type="parTrans" cxnId="{733BF750-2ACF-484E-AE53-5A530B01CFDB}">
      <dgm:prSet/>
      <dgm:spPr/>
      <dgm:t>
        <a:bodyPr/>
        <a:lstStyle/>
        <a:p>
          <a:endParaRPr lang="en-US"/>
        </a:p>
      </dgm:t>
    </dgm:pt>
    <dgm:pt modelId="{D6EFCE0E-0B63-4FE7-B4F7-2F27E35F5C59}" type="sibTrans" cxnId="{733BF750-2ACF-484E-AE53-5A530B01CFDB}">
      <dgm:prSet/>
      <dgm:spPr/>
      <dgm:t>
        <a:bodyPr/>
        <a:lstStyle/>
        <a:p>
          <a:endParaRPr lang="en-US"/>
        </a:p>
      </dgm:t>
    </dgm:pt>
    <dgm:pt modelId="{677FB49E-8AC1-4521-8607-0A81FA7A3D7B}">
      <dgm:prSet/>
      <dgm:spPr/>
      <dgm:t>
        <a:bodyPr/>
        <a:lstStyle/>
        <a:p>
          <a:r>
            <a:rPr lang="en-US" dirty="0"/>
            <a:t>Measuring effectiveness</a:t>
          </a:r>
        </a:p>
      </dgm:t>
    </dgm:pt>
    <dgm:pt modelId="{245D4B63-5DEC-4515-BF37-E52ECA8CD9DE}" type="parTrans" cxnId="{3F06B176-3922-4561-8E17-E10ACA0359CA}">
      <dgm:prSet/>
      <dgm:spPr/>
      <dgm:t>
        <a:bodyPr/>
        <a:lstStyle/>
        <a:p>
          <a:endParaRPr lang="en-US"/>
        </a:p>
      </dgm:t>
    </dgm:pt>
    <dgm:pt modelId="{E4DF2D4E-AC6C-43FF-86EF-06B63265BBAB}" type="sibTrans" cxnId="{3F06B176-3922-4561-8E17-E10ACA0359CA}">
      <dgm:prSet/>
      <dgm:spPr/>
      <dgm:t>
        <a:bodyPr/>
        <a:lstStyle/>
        <a:p>
          <a:endParaRPr lang="en-US"/>
        </a:p>
      </dgm:t>
    </dgm:pt>
    <dgm:pt modelId="{56254A91-0129-4713-B612-613CFEEA1C07}" type="pres">
      <dgm:prSet presAssocID="{DB69FD51-253B-43E2-8848-3FD1938720FC}" presName="linear" presStyleCnt="0">
        <dgm:presLayoutVars>
          <dgm:animLvl val="lvl"/>
          <dgm:resizeHandles val="exact"/>
        </dgm:presLayoutVars>
      </dgm:prSet>
      <dgm:spPr/>
    </dgm:pt>
    <dgm:pt modelId="{AB7EA24E-3899-4056-9B76-AE93AC6A4F67}" type="pres">
      <dgm:prSet presAssocID="{7FEFD4E5-3D12-4189-829D-3029FDCA4DF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67BB7B-A45E-48A5-A1AD-E17BA931DC94}" type="pres">
      <dgm:prSet presAssocID="{C0337764-C536-4109-B9E0-CF45D0FEE2DE}" presName="spacer" presStyleCnt="0"/>
      <dgm:spPr/>
    </dgm:pt>
    <dgm:pt modelId="{7FB73AF8-EA71-4E8D-A0E0-D4E6FDB83627}" type="pres">
      <dgm:prSet presAssocID="{69C982AA-0EFB-4331-8511-08BEB6AA2F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906E33B-89A0-4517-B6A3-40AA6A7D97AC}" type="pres">
      <dgm:prSet presAssocID="{BE31D5C9-7306-4BFD-A641-6347FB78F4FC}" presName="spacer" presStyleCnt="0"/>
      <dgm:spPr/>
    </dgm:pt>
    <dgm:pt modelId="{EC061A80-4F1B-4854-A322-44614CEEA488}" type="pres">
      <dgm:prSet presAssocID="{64333486-347D-4594-82C4-2D4351C882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945E480-05FC-47D4-ABD3-692FD889A1F0}" type="pres">
      <dgm:prSet presAssocID="{D6EFCE0E-0B63-4FE7-B4F7-2F27E35F5C59}" presName="spacer" presStyleCnt="0"/>
      <dgm:spPr/>
    </dgm:pt>
    <dgm:pt modelId="{D48131F1-6CC8-47D0-944A-B8B9D17640BA}" type="pres">
      <dgm:prSet presAssocID="{677FB49E-8AC1-4521-8607-0A81FA7A3D7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D49B209-AB24-4A53-9B1D-0717A48CF031}" type="presOf" srcId="{64333486-347D-4594-82C4-2D4351C8824E}" destId="{EC061A80-4F1B-4854-A322-44614CEEA488}" srcOrd="0" destOrd="0" presId="urn:microsoft.com/office/officeart/2005/8/layout/vList2"/>
    <dgm:cxn modelId="{92DAB534-60B0-4D39-996D-8D8EE91A6FE2}" type="presOf" srcId="{7FEFD4E5-3D12-4189-829D-3029FDCA4DFE}" destId="{AB7EA24E-3899-4056-9B76-AE93AC6A4F67}" srcOrd="0" destOrd="0" presId="urn:microsoft.com/office/officeart/2005/8/layout/vList2"/>
    <dgm:cxn modelId="{33FC245D-F7D9-49E4-9AFB-3F52886650C4}" type="presOf" srcId="{677FB49E-8AC1-4521-8607-0A81FA7A3D7B}" destId="{D48131F1-6CC8-47D0-944A-B8B9D17640BA}" srcOrd="0" destOrd="0" presId="urn:microsoft.com/office/officeart/2005/8/layout/vList2"/>
    <dgm:cxn modelId="{733BF750-2ACF-484E-AE53-5A530B01CFDB}" srcId="{DB69FD51-253B-43E2-8848-3FD1938720FC}" destId="{64333486-347D-4594-82C4-2D4351C8824E}" srcOrd="2" destOrd="0" parTransId="{8F0085BB-C390-4424-8E9E-0BE286E4638D}" sibTransId="{D6EFCE0E-0B63-4FE7-B4F7-2F27E35F5C59}"/>
    <dgm:cxn modelId="{3F06B176-3922-4561-8E17-E10ACA0359CA}" srcId="{DB69FD51-253B-43E2-8848-3FD1938720FC}" destId="{677FB49E-8AC1-4521-8607-0A81FA7A3D7B}" srcOrd="3" destOrd="0" parTransId="{245D4B63-5DEC-4515-BF37-E52ECA8CD9DE}" sibTransId="{E4DF2D4E-AC6C-43FF-86EF-06B63265BBAB}"/>
    <dgm:cxn modelId="{12444C86-CEB3-47D9-9553-51C4B2AB2BE3}" type="presOf" srcId="{DB69FD51-253B-43E2-8848-3FD1938720FC}" destId="{56254A91-0129-4713-B612-613CFEEA1C07}" srcOrd="0" destOrd="0" presId="urn:microsoft.com/office/officeart/2005/8/layout/vList2"/>
    <dgm:cxn modelId="{0B0E8AAD-118F-4AF0-90E9-C9B9C09B9327}" srcId="{DB69FD51-253B-43E2-8848-3FD1938720FC}" destId="{69C982AA-0EFB-4331-8511-08BEB6AA2FB0}" srcOrd="1" destOrd="0" parTransId="{A7A70FAF-B916-498D-9344-E961F08B6FA2}" sibTransId="{BE31D5C9-7306-4BFD-A641-6347FB78F4FC}"/>
    <dgm:cxn modelId="{3E7D5EDC-815C-4210-9FC5-54C86BAE7D23}" srcId="{DB69FD51-253B-43E2-8848-3FD1938720FC}" destId="{7FEFD4E5-3D12-4189-829D-3029FDCA4DFE}" srcOrd="0" destOrd="0" parTransId="{38EFD3F1-8A2A-41B0-BC18-390CB48030B3}" sibTransId="{C0337764-C536-4109-B9E0-CF45D0FEE2DE}"/>
    <dgm:cxn modelId="{63268EEA-B06D-4361-855F-1A6D0986DAD7}" type="presOf" srcId="{69C982AA-0EFB-4331-8511-08BEB6AA2FB0}" destId="{7FB73AF8-EA71-4E8D-A0E0-D4E6FDB83627}" srcOrd="0" destOrd="0" presId="urn:microsoft.com/office/officeart/2005/8/layout/vList2"/>
    <dgm:cxn modelId="{1545A36F-91DB-4361-AD81-E1A27F12F164}" type="presParOf" srcId="{56254A91-0129-4713-B612-613CFEEA1C07}" destId="{AB7EA24E-3899-4056-9B76-AE93AC6A4F67}" srcOrd="0" destOrd="0" presId="urn:microsoft.com/office/officeart/2005/8/layout/vList2"/>
    <dgm:cxn modelId="{2FB5C2EE-EE35-4D58-8511-16AFAFE0DCAA}" type="presParOf" srcId="{56254A91-0129-4713-B612-613CFEEA1C07}" destId="{5967BB7B-A45E-48A5-A1AD-E17BA931DC94}" srcOrd="1" destOrd="0" presId="urn:microsoft.com/office/officeart/2005/8/layout/vList2"/>
    <dgm:cxn modelId="{668D0211-C2BB-43DD-86AF-C27505A69A00}" type="presParOf" srcId="{56254A91-0129-4713-B612-613CFEEA1C07}" destId="{7FB73AF8-EA71-4E8D-A0E0-D4E6FDB83627}" srcOrd="2" destOrd="0" presId="urn:microsoft.com/office/officeart/2005/8/layout/vList2"/>
    <dgm:cxn modelId="{83FFBBDE-4B6A-4A2D-A46B-C97BCA63331A}" type="presParOf" srcId="{56254A91-0129-4713-B612-613CFEEA1C07}" destId="{9906E33B-89A0-4517-B6A3-40AA6A7D97AC}" srcOrd="3" destOrd="0" presId="urn:microsoft.com/office/officeart/2005/8/layout/vList2"/>
    <dgm:cxn modelId="{18076BED-9262-486C-876B-9FD16ED366DB}" type="presParOf" srcId="{56254A91-0129-4713-B612-613CFEEA1C07}" destId="{EC061A80-4F1B-4854-A322-44614CEEA488}" srcOrd="4" destOrd="0" presId="urn:microsoft.com/office/officeart/2005/8/layout/vList2"/>
    <dgm:cxn modelId="{78011AD0-C818-44AB-91E8-DC5A5AF60B19}" type="presParOf" srcId="{56254A91-0129-4713-B612-613CFEEA1C07}" destId="{0945E480-05FC-47D4-ABD3-692FD889A1F0}" srcOrd="5" destOrd="0" presId="urn:microsoft.com/office/officeart/2005/8/layout/vList2"/>
    <dgm:cxn modelId="{F59617CB-A8E8-4D15-8F35-0C0462724C23}" type="presParOf" srcId="{56254A91-0129-4713-B612-613CFEEA1C07}" destId="{D48131F1-6CC8-47D0-944A-B8B9D17640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6FEA6D-5FCC-408D-95F3-0EFEF4E9BF4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83C2580-B4F3-49F8-A915-5729D6B033B6}">
      <dgm:prSet/>
      <dgm:spPr/>
      <dgm:t>
        <a:bodyPr/>
        <a:lstStyle/>
        <a:p>
          <a:r>
            <a:rPr lang="en-US"/>
            <a:t>Delivery</a:t>
          </a:r>
        </a:p>
      </dgm:t>
    </dgm:pt>
    <dgm:pt modelId="{D56A3A29-A4B0-4C86-8828-AA096943F12D}" type="parTrans" cxnId="{91C77E8D-9BF3-4044-B4EB-5B42617F4002}">
      <dgm:prSet/>
      <dgm:spPr/>
      <dgm:t>
        <a:bodyPr/>
        <a:lstStyle/>
        <a:p>
          <a:endParaRPr lang="en-US"/>
        </a:p>
      </dgm:t>
    </dgm:pt>
    <dgm:pt modelId="{A6A4C0C5-F27C-44FF-B587-864DF18B0B56}" type="sibTrans" cxnId="{91C77E8D-9BF3-4044-B4EB-5B42617F4002}">
      <dgm:prSet/>
      <dgm:spPr/>
      <dgm:t>
        <a:bodyPr/>
        <a:lstStyle/>
        <a:p>
          <a:endParaRPr lang="en-US"/>
        </a:p>
      </dgm:t>
    </dgm:pt>
    <dgm:pt modelId="{539D9880-FBA2-4F45-9C88-172528A09BC5}">
      <dgm:prSet/>
      <dgm:spPr/>
      <dgm:t>
        <a:bodyPr/>
        <a:lstStyle/>
        <a:p>
          <a:r>
            <a:rPr lang="en-US"/>
            <a:t>Off-target effects</a:t>
          </a:r>
        </a:p>
      </dgm:t>
    </dgm:pt>
    <dgm:pt modelId="{754E27B5-14C1-4EE6-97E2-37866C0820BD}" type="parTrans" cxnId="{06329ADE-F4D0-4C22-9768-3D691F405E53}">
      <dgm:prSet/>
      <dgm:spPr/>
      <dgm:t>
        <a:bodyPr/>
        <a:lstStyle/>
        <a:p>
          <a:endParaRPr lang="en-US"/>
        </a:p>
      </dgm:t>
    </dgm:pt>
    <dgm:pt modelId="{73E3626B-5BAC-4B4D-B3C1-4409145A2D6C}" type="sibTrans" cxnId="{06329ADE-F4D0-4C22-9768-3D691F405E53}">
      <dgm:prSet/>
      <dgm:spPr/>
      <dgm:t>
        <a:bodyPr/>
        <a:lstStyle/>
        <a:p>
          <a:endParaRPr lang="en-US"/>
        </a:p>
      </dgm:t>
    </dgm:pt>
    <dgm:pt modelId="{638D1A6B-6A36-434B-923A-4632BD7E0011}">
      <dgm:prSet/>
      <dgm:spPr/>
      <dgm:t>
        <a:bodyPr/>
        <a:lstStyle/>
        <a:p>
          <a:r>
            <a:rPr lang="en-US"/>
            <a:t>The need for clinical trials</a:t>
          </a:r>
        </a:p>
      </dgm:t>
    </dgm:pt>
    <dgm:pt modelId="{7120871C-1448-47F4-A812-93108A5BAE96}" type="parTrans" cxnId="{3285F0CF-A3EC-4D5B-9BF3-2D0A15BCFBCE}">
      <dgm:prSet/>
      <dgm:spPr/>
      <dgm:t>
        <a:bodyPr/>
        <a:lstStyle/>
        <a:p>
          <a:endParaRPr lang="en-US"/>
        </a:p>
      </dgm:t>
    </dgm:pt>
    <dgm:pt modelId="{BDFC88E9-1FEB-45E0-803C-F0E27BAB475E}" type="sibTrans" cxnId="{3285F0CF-A3EC-4D5B-9BF3-2D0A15BCFBCE}">
      <dgm:prSet/>
      <dgm:spPr/>
      <dgm:t>
        <a:bodyPr/>
        <a:lstStyle/>
        <a:p>
          <a:endParaRPr lang="en-US"/>
        </a:p>
      </dgm:t>
    </dgm:pt>
    <dgm:pt modelId="{ECBDAF91-9BFF-4EF2-B6AA-69B5A62D265E}">
      <dgm:prSet/>
      <dgm:spPr/>
      <dgm:t>
        <a:bodyPr/>
        <a:lstStyle/>
        <a:p>
          <a:r>
            <a:rPr lang="en-US" dirty="0"/>
            <a:t>Special considerations: juvenile onset HD</a:t>
          </a:r>
        </a:p>
      </dgm:t>
    </dgm:pt>
    <dgm:pt modelId="{4F50B3F8-5D7A-4A5E-ACBC-B1BBF2D46BDE}" type="parTrans" cxnId="{BC207C55-5419-4E02-91FF-A3CD937F86FF}">
      <dgm:prSet/>
      <dgm:spPr/>
      <dgm:t>
        <a:bodyPr/>
        <a:lstStyle/>
        <a:p>
          <a:endParaRPr lang="en-US"/>
        </a:p>
      </dgm:t>
    </dgm:pt>
    <dgm:pt modelId="{AA5B01BD-A62F-479A-8D89-D6CA0583727F}" type="sibTrans" cxnId="{BC207C55-5419-4E02-91FF-A3CD937F86FF}">
      <dgm:prSet/>
      <dgm:spPr/>
      <dgm:t>
        <a:bodyPr/>
        <a:lstStyle/>
        <a:p>
          <a:endParaRPr lang="en-US"/>
        </a:p>
      </dgm:t>
    </dgm:pt>
    <dgm:pt modelId="{1E158A18-EE81-408A-B63A-8E41C2B138BD}" type="pres">
      <dgm:prSet presAssocID="{E36FEA6D-5FCC-408D-95F3-0EFEF4E9BF4F}" presName="linear" presStyleCnt="0">
        <dgm:presLayoutVars>
          <dgm:animLvl val="lvl"/>
          <dgm:resizeHandles val="exact"/>
        </dgm:presLayoutVars>
      </dgm:prSet>
      <dgm:spPr/>
    </dgm:pt>
    <dgm:pt modelId="{CBBC4289-EAF5-454E-BF4F-D87263E4D8E9}" type="pres">
      <dgm:prSet presAssocID="{C83C2580-B4F3-49F8-A915-5729D6B033B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F611B6-E6C1-4F58-91FB-75B3CA4AB8A2}" type="pres">
      <dgm:prSet presAssocID="{A6A4C0C5-F27C-44FF-B587-864DF18B0B56}" presName="spacer" presStyleCnt="0"/>
      <dgm:spPr/>
    </dgm:pt>
    <dgm:pt modelId="{1585E4E6-C5D7-4D13-B607-417B11E79EE9}" type="pres">
      <dgm:prSet presAssocID="{539D9880-FBA2-4F45-9C88-172528A09B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6C1E528-270F-4852-BEAC-6D81BCFA911A}" type="pres">
      <dgm:prSet presAssocID="{73E3626B-5BAC-4B4D-B3C1-4409145A2D6C}" presName="spacer" presStyleCnt="0"/>
      <dgm:spPr/>
    </dgm:pt>
    <dgm:pt modelId="{9EE57A9F-98D0-4111-929E-8CFA3F9E8B5F}" type="pres">
      <dgm:prSet presAssocID="{638D1A6B-6A36-434B-923A-4632BD7E001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FA1F1D8-5118-462E-BA55-0C5C9CC806CD}" type="pres">
      <dgm:prSet presAssocID="{BDFC88E9-1FEB-45E0-803C-F0E27BAB475E}" presName="spacer" presStyleCnt="0"/>
      <dgm:spPr/>
    </dgm:pt>
    <dgm:pt modelId="{7CFFCE99-2733-4046-A10F-65B344EF8621}" type="pres">
      <dgm:prSet presAssocID="{ECBDAF91-9BFF-4EF2-B6AA-69B5A62D26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3564C03-8CD2-40C1-88FC-797BBD2588A2}" type="presOf" srcId="{638D1A6B-6A36-434B-923A-4632BD7E0011}" destId="{9EE57A9F-98D0-4111-929E-8CFA3F9E8B5F}" srcOrd="0" destOrd="0" presId="urn:microsoft.com/office/officeart/2005/8/layout/vList2"/>
    <dgm:cxn modelId="{1A4B6F13-4BF1-42D2-8C0C-6FC65DB31527}" type="presOf" srcId="{E36FEA6D-5FCC-408D-95F3-0EFEF4E9BF4F}" destId="{1E158A18-EE81-408A-B63A-8E41C2B138BD}" srcOrd="0" destOrd="0" presId="urn:microsoft.com/office/officeart/2005/8/layout/vList2"/>
    <dgm:cxn modelId="{FCB87C5D-589A-4EBD-BEAA-44DC9F8F9502}" type="presOf" srcId="{ECBDAF91-9BFF-4EF2-B6AA-69B5A62D265E}" destId="{7CFFCE99-2733-4046-A10F-65B344EF8621}" srcOrd="0" destOrd="0" presId="urn:microsoft.com/office/officeart/2005/8/layout/vList2"/>
    <dgm:cxn modelId="{BC207C55-5419-4E02-91FF-A3CD937F86FF}" srcId="{E36FEA6D-5FCC-408D-95F3-0EFEF4E9BF4F}" destId="{ECBDAF91-9BFF-4EF2-B6AA-69B5A62D265E}" srcOrd="3" destOrd="0" parTransId="{4F50B3F8-5D7A-4A5E-ACBC-B1BBF2D46BDE}" sibTransId="{AA5B01BD-A62F-479A-8D89-D6CA0583727F}"/>
    <dgm:cxn modelId="{90A4EF7A-1257-4BB8-95A2-D5ADE8946D27}" type="presOf" srcId="{C83C2580-B4F3-49F8-A915-5729D6B033B6}" destId="{CBBC4289-EAF5-454E-BF4F-D87263E4D8E9}" srcOrd="0" destOrd="0" presId="urn:microsoft.com/office/officeart/2005/8/layout/vList2"/>
    <dgm:cxn modelId="{91C77E8D-9BF3-4044-B4EB-5B42617F4002}" srcId="{E36FEA6D-5FCC-408D-95F3-0EFEF4E9BF4F}" destId="{C83C2580-B4F3-49F8-A915-5729D6B033B6}" srcOrd="0" destOrd="0" parTransId="{D56A3A29-A4B0-4C86-8828-AA096943F12D}" sibTransId="{A6A4C0C5-F27C-44FF-B587-864DF18B0B56}"/>
    <dgm:cxn modelId="{65ADBA90-89A7-4D2E-A164-CF75040DE345}" type="presOf" srcId="{539D9880-FBA2-4F45-9C88-172528A09BC5}" destId="{1585E4E6-C5D7-4D13-B607-417B11E79EE9}" srcOrd="0" destOrd="0" presId="urn:microsoft.com/office/officeart/2005/8/layout/vList2"/>
    <dgm:cxn modelId="{3285F0CF-A3EC-4D5B-9BF3-2D0A15BCFBCE}" srcId="{E36FEA6D-5FCC-408D-95F3-0EFEF4E9BF4F}" destId="{638D1A6B-6A36-434B-923A-4632BD7E0011}" srcOrd="2" destOrd="0" parTransId="{7120871C-1448-47F4-A812-93108A5BAE96}" sibTransId="{BDFC88E9-1FEB-45E0-803C-F0E27BAB475E}"/>
    <dgm:cxn modelId="{06329ADE-F4D0-4C22-9768-3D691F405E53}" srcId="{E36FEA6D-5FCC-408D-95F3-0EFEF4E9BF4F}" destId="{539D9880-FBA2-4F45-9C88-172528A09BC5}" srcOrd="1" destOrd="0" parTransId="{754E27B5-14C1-4EE6-97E2-37866C0820BD}" sibTransId="{73E3626B-5BAC-4B4D-B3C1-4409145A2D6C}"/>
    <dgm:cxn modelId="{94DC6354-F022-4E22-BE2C-C367F9272CA6}" type="presParOf" srcId="{1E158A18-EE81-408A-B63A-8E41C2B138BD}" destId="{CBBC4289-EAF5-454E-BF4F-D87263E4D8E9}" srcOrd="0" destOrd="0" presId="urn:microsoft.com/office/officeart/2005/8/layout/vList2"/>
    <dgm:cxn modelId="{BA9D2429-F41B-457A-A9C5-8198A6B42F0C}" type="presParOf" srcId="{1E158A18-EE81-408A-B63A-8E41C2B138BD}" destId="{FAF611B6-E6C1-4F58-91FB-75B3CA4AB8A2}" srcOrd="1" destOrd="0" presId="urn:microsoft.com/office/officeart/2005/8/layout/vList2"/>
    <dgm:cxn modelId="{6D927C37-5B9A-4862-8C01-A20CFF77429D}" type="presParOf" srcId="{1E158A18-EE81-408A-B63A-8E41C2B138BD}" destId="{1585E4E6-C5D7-4D13-B607-417B11E79EE9}" srcOrd="2" destOrd="0" presId="urn:microsoft.com/office/officeart/2005/8/layout/vList2"/>
    <dgm:cxn modelId="{90529293-22AD-4B15-8EEF-FE79A41D9953}" type="presParOf" srcId="{1E158A18-EE81-408A-B63A-8E41C2B138BD}" destId="{F6C1E528-270F-4852-BEAC-6D81BCFA911A}" srcOrd="3" destOrd="0" presId="urn:microsoft.com/office/officeart/2005/8/layout/vList2"/>
    <dgm:cxn modelId="{ABC8DE64-6E6A-4729-A26C-4EE1B4D11DE7}" type="presParOf" srcId="{1E158A18-EE81-408A-B63A-8E41C2B138BD}" destId="{9EE57A9F-98D0-4111-929E-8CFA3F9E8B5F}" srcOrd="4" destOrd="0" presId="urn:microsoft.com/office/officeart/2005/8/layout/vList2"/>
    <dgm:cxn modelId="{9EBE2AB7-F894-4E84-A8E9-2EFF66C75B5F}" type="presParOf" srcId="{1E158A18-EE81-408A-B63A-8E41C2B138BD}" destId="{6FA1F1D8-5118-462E-BA55-0C5C9CC806CD}" srcOrd="5" destOrd="0" presId="urn:microsoft.com/office/officeart/2005/8/layout/vList2"/>
    <dgm:cxn modelId="{044D1EC5-8E8A-4B65-8A76-31BD0A8E30EB}" type="presParOf" srcId="{1E158A18-EE81-408A-B63A-8E41C2B138BD}" destId="{7CFFCE99-2733-4046-A10F-65B344EF862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49C621-91E2-47EF-A2FD-23262AD3E64B}" type="doc">
      <dgm:prSet loTypeId="urn:microsoft.com/office/officeart/2017/3/layout/HorizontalLabelsTimeline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2333CA8-9918-48FC-B1EB-1C23F958DB4E}">
      <dgm:prSet/>
      <dgm:spPr/>
      <dgm:t>
        <a:bodyPr/>
        <a:lstStyle/>
        <a:p>
          <a:pPr>
            <a:defRPr b="1"/>
          </a:pPr>
          <a:r>
            <a:rPr lang="en-US"/>
            <a:t>Sep. 2020</a:t>
          </a:r>
        </a:p>
      </dgm:t>
    </dgm:pt>
    <dgm:pt modelId="{C88E48C5-8BC2-4A84-9D2F-DE378C19F456}" type="parTrans" cxnId="{81178DEE-20F5-4631-BF5D-2DAE8B69BA6D}">
      <dgm:prSet/>
      <dgm:spPr/>
      <dgm:t>
        <a:bodyPr/>
        <a:lstStyle/>
        <a:p>
          <a:endParaRPr lang="en-US"/>
        </a:p>
      </dgm:t>
    </dgm:pt>
    <dgm:pt modelId="{3D8571EC-4627-42E9-8311-80F457755C94}" type="sibTrans" cxnId="{81178DEE-20F5-4631-BF5D-2DAE8B69BA6D}">
      <dgm:prSet/>
      <dgm:spPr/>
      <dgm:t>
        <a:bodyPr/>
        <a:lstStyle/>
        <a:p>
          <a:endParaRPr lang="en-US"/>
        </a:p>
      </dgm:t>
    </dgm:pt>
    <dgm:pt modelId="{1F6156E4-8202-451A-947C-9451B7B55E4D}">
      <dgm:prSet/>
      <dgm:spPr>
        <a:solidFill>
          <a:srgbClr val="00FF00">
            <a:alpha val="90000"/>
          </a:srgbClr>
        </a:solidFill>
      </dgm:spPr>
      <dgm:t>
        <a:bodyPr/>
        <a:lstStyle/>
        <a:p>
          <a:pPr algn="l"/>
          <a:r>
            <a:rPr lang="en-US" b="1" dirty="0"/>
            <a:t>SIGNAL-HD  </a:t>
          </a:r>
          <a:r>
            <a:rPr lang="en-US" dirty="0"/>
            <a:t>study of VX-15 failed.</a:t>
          </a:r>
        </a:p>
      </dgm:t>
    </dgm:pt>
    <dgm:pt modelId="{BD38E3E2-6131-4BA7-A9FF-6F7209833500}" type="parTrans" cxnId="{F5B5F9A6-1A9E-436C-AC4E-7ED8EC7EC0B0}">
      <dgm:prSet/>
      <dgm:spPr/>
      <dgm:t>
        <a:bodyPr/>
        <a:lstStyle/>
        <a:p>
          <a:endParaRPr lang="en-US"/>
        </a:p>
      </dgm:t>
    </dgm:pt>
    <dgm:pt modelId="{13B77C5B-A267-4744-8F4A-93F8D18AA16C}" type="sibTrans" cxnId="{F5B5F9A6-1A9E-436C-AC4E-7ED8EC7EC0B0}">
      <dgm:prSet/>
      <dgm:spPr/>
      <dgm:t>
        <a:bodyPr/>
        <a:lstStyle/>
        <a:p>
          <a:endParaRPr lang="en-US"/>
        </a:p>
      </dgm:t>
    </dgm:pt>
    <dgm:pt modelId="{A1BA392A-E1E9-4C7F-BFA6-D89753D0BFD6}">
      <dgm:prSet/>
      <dgm:spPr/>
      <dgm:t>
        <a:bodyPr/>
        <a:lstStyle/>
        <a:p>
          <a:pPr>
            <a:defRPr b="1"/>
          </a:pPr>
          <a:r>
            <a:rPr lang="en-US"/>
            <a:t>22 Mar. 2021</a:t>
          </a:r>
        </a:p>
      </dgm:t>
    </dgm:pt>
    <dgm:pt modelId="{08DFDF68-E826-4361-9047-A122F617212D}" type="parTrans" cxnId="{037B9E7B-3AF9-4B5C-9E1B-66FC6F09CC8D}">
      <dgm:prSet/>
      <dgm:spPr/>
      <dgm:t>
        <a:bodyPr/>
        <a:lstStyle/>
        <a:p>
          <a:endParaRPr lang="en-US"/>
        </a:p>
      </dgm:t>
    </dgm:pt>
    <dgm:pt modelId="{1E925685-F44D-4141-BE1A-9AC0136ADF1A}" type="sibTrans" cxnId="{037B9E7B-3AF9-4B5C-9E1B-66FC6F09CC8D}">
      <dgm:prSet/>
      <dgm:spPr/>
      <dgm:t>
        <a:bodyPr/>
        <a:lstStyle/>
        <a:p>
          <a:endParaRPr lang="en-US"/>
        </a:p>
      </dgm:t>
    </dgm:pt>
    <dgm:pt modelId="{E701E17C-C504-4A1A-8F86-ED84BD791D63}">
      <dgm:prSet/>
      <dgm:spPr/>
      <dgm:t>
        <a:bodyPr/>
        <a:lstStyle/>
        <a:p>
          <a:r>
            <a:rPr lang="en-US" b="1" dirty="0"/>
            <a:t>Roche/Genentech </a:t>
          </a:r>
          <a:r>
            <a:rPr lang="en-US" dirty="0"/>
            <a:t>announced that dosing in Generation HD-1 trial was halted.</a:t>
          </a:r>
        </a:p>
      </dgm:t>
    </dgm:pt>
    <dgm:pt modelId="{AA97C009-8DFD-4E43-B0A7-9CE3AA2D87AC}" type="parTrans" cxnId="{A4478B68-DB84-4EDC-AE37-25E5DAF0BEE1}">
      <dgm:prSet/>
      <dgm:spPr/>
      <dgm:t>
        <a:bodyPr/>
        <a:lstStyle/>
        <a:p>
          <a:endParaRPr lang="en-US"/>
        </a:p>
      </dgm:t>
    </dgm:pt>
    <dgm:pt modelId="{36C10BD9-9C6F-4AFD-916C-4CA6DBD7E323}" type="sibTrans" cxnId="{A4478B68-DB84-4EDC-AE37-25E5DAF0BEE1}">
      <dgm:prSet/>
      <dgm:spPr/>
      <dgm:t>
        <a:bodyPr/>
        <a:lstStyle/>
        <a:p>
          <a:endParaRPr lang="en-US"/>
        </a:p>
      </dgm:t>
    </dgm:pt>
    <dgm:pt modelId="{A1111AFB-70E8-48CC-B407-A21AFE372678}">
      <dgm:prSet/>
      <dgm:spPr/>
      <dgm:t>
        <a:bodyPr/>
        <a:lstStyle/>
        <a:p>
          <a:pPr>
            <a:defRPr b="1"/>
          </a:pPr>
          <a:r>
            <a:rPr lang="en-US"/>
            <a:t>29 Mar. 2021</a:t>
          </a:r>
        </a:p>
      </dgm:t>
    </dgm:pt>
    <dgm:pt modelId="{BE68608C-A086-4C0F-A8F1-AF789DD69D76}" type="parTrans" cxnId="{E6EC8CD2-4FA7-43B5-B858-57523EF5601C}">
      <dgm:prSet/>
      <dgm:spPr/>
      <dgm:t>
        <a:bodyPr/>
        <a:lstStyle/>
        <a:p>
          <a:endParaRPr lang="en-US"/>
        </a:p>
      </dgm:t>
    </dgm:pt>
    <dgm:pt modelId="{88237292-12A1-4501-B84B-571C83F20FF5}" type="sibTrans" cxnId="{E6EC8CD2-4FA7-43B5-B858-57523EF5601C}">
      <dgm:prSet/>
      <dgm:spPr/>
      <dgm:t>
        <a:bodyPr/>
        <a:lstStyle/>
        <a:p>
          <a:endParaRPr lang="en-US"/>
        </a:p>
      </dgm:t>
    </dgm:pt>
    <dgm:pt modelId="{E54FDB48-4D33-4C5F-91EF-3F8228C43BA3}">
      <dgm:prSet/>
      <dgm:spPr/>
      <dgm:t>
        <a:bodyPr/>
        <a:lstStyle/>
        <a:p>
          <a:r>
            <a:rPr lang="en-US" b="1" i="0" dirty="0"/>
            <a:t>Wave Life Sciences </a:t>
          </a:r>
          <a:r>
            <a:rPr lang="en-US" dirty="0"/>
            <a:t>announced that their trials failed. </a:t>
          </a:r>
        </a:p>
      </dgm:t>
    </dgm:pt>
    <dgm:pt modelId="{11A8E37B-8AB1-450F-BCA7-598ACA5810C5}" type="parTrans" cxnId="{A45447E6-B572-4C62-839A-135CED9CE536}">
      <dgm:prSet/>
      <dgm:spPr/>
      <dgm:t>
        <a:bodyPr/>
        <a:lstStyle/>
        <a:p>
          <a:endParaRPr lang="en-US"/>
        </a:p>
      </dgm:t>
    </dgm:pt>
    <dgm:pt modelId="{F1A4E830-F925-47BA-BBAA-60D65B3B56F1}" type="sibTrans" cxnId="{A45447E6-B572-4C62-839A-135CED9CE536}">
      <dgm:prSet/>
      <dgm:spPr/>
      <dgm:t>
        <a:bodyPr/>
        <a:lstStyle/>
        <a:p>
          <a:endParaRPr lang="en-US"/>
        </a:p>
      </dgm:t>
    </dgm:pt>
    <dgm:pt modelId="{F47D1F13-F413-419B-9098-64AB7D69CC5A}" type="pres">
      <dgm:prSet presAssocID="{6A49C621-91E2-47EF-A2FD-23262AD3E64B}" presName="root" presStyleCnt="0">
        <dgm:presLayoutVars>
          <dgm:chMax/>
          <dgm:chPref/>
          <dgm:animLvl val="lvl"/>
        </dgm:presLayoutVars>
      </dgm:prSet>
      <dgm:spPr/>
    </dgm:pt>
    <dgm:pt modelId="{4D8E864D-9FC3-41EF-BF30-13FE6E2B5D15}" type="pres">
      <dgm:prSet presAssocID="{6A49C621-91E2-47EF-A2FD-23262AD3E64B}" presName="divider" presStyleLbl="fgAcc1" presStyleIdx="0" presStyleCnt="1"/>
      <dgm:spPr/>
    </dgm:pt>
    <dgm:pt modelId="{CDBC4662-389D-4DD9-BC01-E559668E0451}" type="pres">
      <dgm:prSet presAssocID="{6A49C621-91E2-47EF-A2FD-23262AD3E64B}" presName="nodes" presStyleCnt="0">
        <dgm:presLayoutVars>
          <dgm:chMax/>
          <dgm:chPref/>
          <dgm:animLvl val="lvl"/>
        </dgm:presLayoutVars>
      </dgm:prSet>
      <dgm:spPr/>
    </dgm:pt>
    <dgm:pt modelId="{4DB000C0-4838-4BAA-BDD3-8C8D939D9068}" type="pres">
      <dgm:prSet presAssocID="{72333CA8-9918-48FC-B1EB-1C23F958DB4E}" presName="composite" presStyleCnt="0"/>
      <dgm:spPr/>
    </dgm:pt>
    <dgm:pt modelId="{9018F1B3-F3C4-40BD-8110-4993ACEB1456}" type="pres">
      <dgm:prSet presAssocID="{72333CA8-9918-48FC-B1EB-1C23F958DB4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B60F6CF0-58AA-4D53-AD6A-E1E1AF6AFBB9}" type="pres">
      <dgm:prSet presAssocID="{72333CA8-9918-48FC-B1EB-1C23F958DB4E}" presName="L2TextContainerWrapper" presStyleCnt="0">
        <dgm:presLayoutVars>
          <dgm:bulletEnabled val="1"/>
        </dgm:presLayoutVars>
      </dgm:prSet>
      <dgm:spPr/>
    </dgm:pt>
    <dgm:pt modelId="{31D86008-DD1F-479F-83C8-52F17D8627C9}" type="pres">
      <dgm:prSet presAssocID="{72333CA8-9918-48FC-B1EB-1C23F958DB4E}" presName="L2TextContainer" presStyleLbl="bgAccFollowNode1" presStyleIdx="0" presStyleCnt="3"/>
      <dgm:spPr/>
    </dgm:pt>
    <dgm:pt modelId="{1D23A3F8-C924-4A97-86AF-6FAD61D4DB9C}" type="pres">
      <dgm:prSet presAssocID="{72333CA8-9918-48FC-B1EB-1C23F958DB4E}" presName="FlexibleEmptyPlaceHolder" presStyleCnt="0"/>
      <dgm:spPr/>
    </dgm:pt>
    <dgm:pt modelId="{2703FB41-8A58-46F5-91C8-255DF7018026}" type="pres">
      <dgm:prSet presAssocID="{72333CA8-9918-48FC-B1EB-1C23F958DB4E}" presName="ConnectLine" presStyleLbl="sibTrans1D1" presStyleIdx="0" presStyleCnt="3"/>
      <dgm:spPr/>
    </dgm:pt>
    <dgm:pt modelId="{D042BF34-3526-4D4A-B1D4-30B121DCFF4F}" type="pres">
      <dgm:prSet presAssocID="{72333CA8-9918-48FC-B1EB-1C23F958DB4E}" presName="ConnectorPoint" presStyleLbl="node1" presStyleIdx="0" presStyleCnt="3"/>
      <dgm:spPr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gm:spPr>
    </dgm:pt>
    <dgm:pt modelId="{E5AC278A-41A8-401E-8D50-D19DD00BA762}" type="pres">
      <dgm:prSet presAssocID="{72333CA8-9918-48FC-B1EB-1C23F958DB4E}" presName="EmptyPlaceHolder" presStyleCnt="0"/>
      <dgm:spPr/>
    </dgm:pt>
    <dgm:pt modelId="{FA6AE2D1-45E5-489D-9D30-F63D1B86B4ED}" type="pres">
      <dgm:prSet presAssocID="{3D8571EC-4627-42E9-8311-80F457755C94}" presName="spaceBetweenRectangles" presStyleCnt="0"/>
      <dgm:spPr/>
    </dgm:pt>
    <dgm:pt modelId="{538E8A38-1E64-4366-88B6-04C98FCE0741}" type="pres">
      <dgm:prSet presAssocID="{A1BA392A-E1E9-4C7F-BFA6-D89753D0BFD6}" presName="composite" presStyleCnt="0"/>
      <dgm:spPr/>
    </dgm:pt>
    <dgm:pt modelId="{232E2A97-710B-4DEF-9D9E-39B247D507DB}" type="pres">
      <dgm:prSet presAssocID="{A1BA392A-E1E9-4C7F-BFA6-D89753D0BFD6}" presName="L1TextContainer" presStyleLbl="alignNode1" presStyleIdx="1" presStyleCnt="3" custScaleX="126949">
        <dgm:presLayoutVars>
          <dgm:chMax val="1"/>
          <dgm:chPref val="1"/>
          <dgm:bulletEnabled val="1"/>
        </dgm:presLayoutVars>
      </dgm:prSet>
      <dgm:spPr/>
    </dgm:pt>
    <dgm:pt modelId="{324DD2D1-AF26-496A-B85F-4B53622B6CF5}" type="pres">
      <dgm:prSet presAssocID="{A1BA392A-E1E9-4C7F-BFA6-D89753D0BFD6}" presName="L2TextContainerWrapper" presStyleCnt="0">
        <dgm:presLayoutVars>
          <dgm:bulletEnabled val="1"/>
        </dgm:presLayoutVars>
      </dgm:prSet>
      <dgm:spPr/>
    </dgm:pt>
    <dgm:pt modelId="{A8C39AB2-6740-42A4-8416-F008A95D1D12}" type="pres">
      <dgm:prSet presAssocID="{A1BA392A-E1E9-4C7F-BFA6-D89753D0BFD6}" presName="L2TextContainer" presStyleLbl="bgAccFollowNode1" presStyleIdx="1" presStyleCnt="3" custScaleX="124578"/>
      <dgm:spPr/>
    </dgm:pt>
    <dgm:pt modelId="{7BAF0F8C-2AC3-424E-B278-82E0CF77DE48}" type="pres">
      <dgm:prSet presAssocID="{A1BA392A-E1E9-4C7F-BFA6-D89753D0BFD6}" presName="FlexibleEmptyPlaceHolder" presStyleCnt="0"/>
      <dgm:spPr/>
    </dgm:pt>
    <dgm:pt modelId="{58CA5B9D-4FFC-4565-A635-4B9E08E6D1A1}" type="pres">
      <dgm:prSet presAssocID="{A1BA392A-E1E9-4C7F-BFA6-D89753D0BFD6}" presName="ConnectLine" presStyleLbl="sibTrans1D1" presStyleIdx="1" presStyleCnt="3"/>
      <dgm:spPr/>
    </dgm:pt>
    <dgm:pt modelId="{CEEDBBB8-B217-45A6-8563-40A567EA1C21}" type="pres">
      <dgm:prSet presAssocID="{A1BA392A-E1E9-4C7F-BFA6-D89753D0BFD6}" presName="ConnectorPoint" presStyleLbl="node1" presStyleIdx="1" presStyleCnt="3"/>
      <dgm:spPr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gm:spPr>
    </dgm:pt>
    <dgm:pt modelId="{CAC4A146-8B09-450C-B804-14C243877CB7}" type="pres">
      <dgm:prSet presAssocID="{A1BA392A-E1E9-4C7F-BFA6-D89753D0BFD6}" presName="EmptyPlaceHolder" presStyleCnt="0"/>
      <dgm:spPr/>
    </dgm:pt>
    <dgm:pt modelId="{D167E1D9-3D16-4025-BDB6-EB44493C3A6D}" type="pres">
      <dgm:prSet presAssocID="{1E925685-F44D-4141-BE1A-9AC0136ADF1A}" presName="spaceBetweenRectangles" presStyleCnt="0"/>
      <dgm:spPr/>
    </dgm:pt>
    <dgm:pt modelId="{0CAB7FA5-6A84-4D37-8073-994D2764FBA6}" type="pres">
      <dgm:prSet presAssocID="{A1111AFB-70E8-48CC-B407-A21AFE372678}" presName="composite" presStyleCnt="0"/>
      <dgm:spPr/>
    </dgm:pt>
    <dgm:pt modelId="{964BE744-08D8-4DCD-B6D7-15BB4F999A8A}" type="pres">
      <dgm:prSet presAssocID="{A1111AFB-70E8-48CC-B407-A21AFE372678}" presName="L1TextContainer" presStyleLbl="alignNode1" presStyleIdx="2" presStyleCnt="3" custScaleX="128733">
        <dgm:presLayoutVars>
          <dgm:chMax val="1"/>
          <dgm:chPref val="1"/>
          <dgm:bulletEnabled val="1"/>
        </dgm:presLayoutVars>
      </dgm:prSet>
      <dgm:spPr/>
    </dgm:pt>
    <dgm:pt modelId="{EC87AE3F-B4B1-4284-8541-4704F58E0D89}" type="pres">
      <dgm:prSet presAssocID="{A1111AFB-70E8-48CC-B407-A21AFE372678}" presName="L2TextContainerWrapper" presStyleCnt="0">
        <dgm:presLayoutVars>
          <dgm:bulletEnabled val="1"/>
        </dgm:presLayoutVars>
      </dgm:prSet>
      <dgm:spPr/>
    </dgm:pt>
    <dgm:pt modelId="{58EAD2DA-1B21-46EE-A6EA-6DC46253D248}" type="pres">
      <dgm:prSet presAssocID="{A1111AFB-70E8-48CC-B407-A21AFE372678}" presName="L2TextContainer" presStyleLbl="bgAccFollowNode1" presStyleIdx="2" presStyleCnt="3" custScaleX="124917" custLinFactNeighborX="-447" custLinFactNeighborY="-753"/>
      <dgm:spPr/>
    </dgm:pt>
    <dgm:pt modelId="{730EFAA1-BFC0-44AE-BA68-203ED46EA346}" type="pres">
      <dgm:prSet presAssocID="{A1111AFB-70E8-48CC-B407-A21AFE372678}" presName="FlexibleEmptyPlaceHolder" presStyleCnt="0"/>
      <dgm:spPr/>
    </dgm:pt>
    <dgm:pt modelId="{C70B4C8C-FAF8-455F-BD10-D4BC2A870400}" type="pres">
      <dgm:prSet presAssocID="{A1111AFB-70E8-48CC-B407-A21AFE372678}" presName="ConnectLine" presStyleLbl="sibTrans1D1" presStyleIdx="2" presStyleCnt="3"/>
      <dgm:spPr/>
    </dgm:pt>
    <dgm:pt modelId="{29674AF1-9971-4390-A7FA-6425433C29D8}" type="pres">
      <dgm:prSet presAssocID="{A1111AFB-70E8-48CC-B407-A21AFE372678}" presName="ConnectorPoint" presStyleLbl="node1" presStyleIdx="2" presStyleCnt="3"/>
      <dgm:spPr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gm:spPr>
    </dgm:pt>
    <dgm:pt modelId="{36432BF7-D383-452F-B058-613D7E2F8F40}" type="pres">
      <dgm:prSet presAssocID="{A1111AFB-70E8-48CC-B407-A21AFE372678}" presName="EmptyPlaceHolder" presStyleCnt="0"/>
      <dgm:spPr/>
    </dgm:pt>
  </dgm:ptLst>
  <dgm:cxnLst>
    <dgm:cxn modelId="{3D94CE0C-BC08-452F-B234-024576DCCF0B}" type="presOf" srcId="{A1BA392A-E1E9-4C7F-BFA6-D89753D0BFD6}" destId="{232E2A97-710B-4DEF-9D9E-39B247D507DB}" srcOrd="0" destOrd="0" presId="urn:microsoft.com/office/officeart/2017/3/layout/HorizontalLabelsTimeline"/>
    <dgm:cxn modelId="{63515A3C-9D2A-472A-973F-DCA54C103B62}" type="presOf" srcId="{E54FDB48-4D33-4C5F-91EF-3F8228C43BA3}" destId="{58EAD2DA-1B21-46EE-A6EA-6DC46253D248}" srcOrd="0" destOrd="0" presId="urn:microsoft.com/office/officeart/2017/3/layout/HorizontalLabelsTimeline"/>
    <dgm:cxn modelId="{A4478B68-DB84-4EDC-AE37-25E5DAF0BEE1}" srcId="{A1BA392A-E1E9-4C7F-BFA6-D89753D0BFD6}" destId="{E701E17C-C504-4A1A-8F86-ED84BD791D63}" srcOrd="0" destOrd="0" parTransId="{AA97C009-8DFD-4E43-B0A7-9CE3AA2D87AC}" sibTransId="{36C10BD9-9C6F-4AFD-916C-4CA6DBD7E323}"/>
    <dgm:cxn modelId="{DEF7EA4F-6159-4F6F-AE5A-998B220B0D8B}" type="presOf" srcId="{A1111AFB-70E8-48CC-B407-A21AFE372678}" destId="{964BE744-08D8-4DCD-B6D7-15BB4F999A8A}" srcOrd="0" destOrd="0" presId="urn:microsoft.com/office/officeart/2017/3/layout/HorizontalLabelsTimeline"/>
    <dgm:cxn modelId="{270D3E72-54AD-457E-B504-C357A5C9F6AA}" type="presOf" srcId="{72333CA8-9918-48FC-B1EB-1C23F958DB4E}" destId="{9018F1B3-F3C4-40BD-8110-4993ACEB1456}" srcOrd="0" destOrd="0" presId="urn:microsoft.com/office/officeart/2017/3/layout/HorizontalLabelsTimeline"/>
    <dgm:cxn modelId="{95CBE572-71B7-444A-9501-F6CAD03CBACF}" type="presOf" srcId="{6A49C621-91E2-47EF-A2FD-23262AD3E64B}" destId="{F47D1F13-F413-419B-9098-64AB7D69CC5A}" srcOrd="0" destOrd="0" presId="urn:microsoft.com/office/officeart/2017/3/layout/HorizontalLabelsTimeline"/>
    <dgm:cxn modelId="{037B9E7B-3AF9-4B5C-9E1B-66FC6F09CC8D}" srcId="{6A49C621-91E2-47EF-A2FD-23262AD3E64B}" destId="{A1BA392A-E1E9-4C7F-BFA6-D89753D0BFD6}" srcOrd="1" destOrd="0" parTransId="{08DFDF68-E826-4361-9047-A122F617212D}" sibTransId="{1E925685-F44D-4141-BE1A-9AC0136ADF1A}"/>
    <dgm:cxn modelId="{CA070A84-EEB1-4B63-9726-70A07FB85896}" type="presOf" srcId="{1F6156E4-8202-451A-947C-9451B7B55E4D}" destId="{31D86008-DD1F-479F-83C8-52F17D8627C9}" srcOrd="0" destOrd="0" presId="urn:microsoft.com/office/officeart/2017/3/layout/HorizontalLabelsTimeline"/>
    <dgm:cxn modelId="{F5B5F9A6-1A9E-436C-AC4E-7ED8EC7EC0B0}" srcId="{72333CA8-9918-48FC-B1EB-1C23F958DB4E}" destId="{1F6156E4-8202-451A-947C-9451B7B55E4D}" srcOrd="0" destOrd="0" parTransId="{BD38E3E2-6131-4BA7-A9FF-6F7209833500}" sibTransId="{13B77C5B-A267-4744-8F4A-93F8D18AA16C}"/>
    <dgm:cxn modelId="{E6EC8CD2-4FA7-43B5-B858-57523EF5601C}" srcId="{6A49C621-91E2-47EF-A2FD-23262AD3E64B}" destId="{A1111AFB-70E8-48CC-B407-A21AFE372678}" srcOrd="2" destOrd="0" parTransId="{BE68608C-A086-4C0F-A8F1-AF789DD69D76}" sibTransId="{88237292-12A1-4501-B84B-571C83F20FF5}"/>
    <dgm:cxn modelId="{A45447E6-B572-4C62-839A-135CED9CE536}" srcId="{A1111AFB-70E8-48CC-B407-A21AFE372678}" destId="{E54FDB48-4D33-4C5F-91EF-3F8228C43BA3}" srcOrd="0" destOrd="0" parTransId="{11A8E37B-8AB1-450F-BCA7-598ACA5810C5}" sibTransId="{F1A4E830-F925-47BA-BBAA-60D65B3B56F1}"/>
    <dgm:cxn modelId="{81178DEE-20F5-4631-BF5D-2DAE8B69BA6D}" srcId="{6A49C621-91E2-47EF-A2FD-23262AD3E64B}" destId="{72333CA8-9918-48FC-B1EB-1C23F958DB4E}" srcOrd="0" destOrd="0" parTransId="{C88E48C5-8BC2-4A84-9D2F-DE378C19F456}" sibTransId="{3D8571EC-4627-42E9-8311-80F457755C94}"/>
    <dgm:cxn modelId="{E3A078F3-9F1D-4551-AE89-93C647F9B834}" type="presOf" srcId="{E701E17C-C504-4A1A-8F86-ED84BD791D63}" destId="{A8C39AB2-6740-42A4-8416-F008A95D1D12}" srcOrd="0" destOrd="0" presId="urn:microsoft.com/office/officeart/2017/3/layout/HorizontalLabelsTimeline"/>
    <dgm:cxn modelId="{218CDAE9-1FB4-4DB9-9BB4-A8CEE143AD34}" type="presParOf" srcId="{F47D1F13-F413-419B-9098-64AB7D69CC5A}" destId="{4D8E864D-9FC3-41EF-BF30-13FE6E2B5D15}" srcOrd="0" destOrd="0" presId="urn:microsoft.com/office/officeart/2017/3/layout/HorizontalLabelsTimeline"/>
    <dgm:cxn modelId="{2054AEC7-3072-407D-B9DD-8AB954E27B0D}" type="presParOf" srcId="{F47D1F13-F413-419B-9098-64AB7D69CC5A}" destId="{CDBC4662-389D-4DD9-BC01-E559668E0451}" srcOrd="1" destOrd="0" presId="urn:microsoft.com/office/officeart/2017/3/layout/HorizontalLabelsTimeline"/>
    <dgm:cxn modelId="{5FBE83A8-1C77-4628-BE10-07FE140AD46A}" type="presParOf" srcId="{CDBC4662-389D-4DD9-BC01-E559668E0451}" destId="{4DB000C0-4838-4BAA-BDD3-8C8D939D9068}" srcOrd="0" destOrd="0" presId="urn:microsoft.com/office/officeart/2017/3/layout/HorizontalLabelsTimeline"/>
    <dgm:cxn modelId="{9BAD077D-1A9D-4EFE-BA6A-7B7F1EF6BD4D}" type="presParOf" srcId="{4DB000C0-4838-4BAA-BDD3-8C8D939D9068}" destId="{9018F1B3-F3C4-40BD-8110-4993ACEB1456}" srcOrd="0" destOrd="0" presId="urn:microsoft.com/office/officeart/2017/3/layout/HorizontalLabelsTimeline"/>
    <dgm:cxn modelId="{FC5B39BB-F1B3-4D3E-B262-8B9EF31225CE}" type="presParOf" srcId="{4DB000C0-4838-4BAA-BDD3-8C8D939D9068}" destId="{B60F6CF0-58AA-4D53-AD6A-E1E1AF6AFBB9}" srcOrd="1" destOrd="0" presId="urn:microsoft.com/office/officeart/2017/3/layout/HorizontalLabelsTimeline"/>
    <dgm:cxn modelId="{40616FFF-592E-4AA5-8885-E4D8C077EF69}" type="presParOf" srcId="{B60F6CF0-58AA-4D53-AD6A-E1E1AF6AFBB9}" destId="{31D86008-DD1F-479F-83C8-52F17D8627C9}" srcOrd="0" destOrd="0" presId="urn:microsoft.com/office/officeart/2017/3/layout/HorizontalLabelsTimeline"/>
    <dgm:cxn modelId="{F25F3622-5B48-45A4-B7A9-2D7E0249DBD2}" type="presParOf" srcId="{B60F6CF0-58AA-4D53-AD6A-E1E1AF6AFBB9}" destId="{1D23A3F8-C924-4A97-86AF-6FAD61D4DB9C}" srcOrd="1" destOrd="0" presId="urn:microsoft.com/office/officeart/2017/3/layout/HorizontalLabelsTimeline"/>
    <dgm:cxn modelId="{E02B6BDB-F1A3-47F5-B023-72140409D96C}" type="presParOf" srcId="{4DB000C0-4838-4BAA-BDD3-8C8D939D9068}" destId="{2703FB41-8A58-46F5-91C8-255DF7018026}" srcOrd="2" destOrd="0" presId="urn:microsoft.com/office/officeart/2017/3/layout/HorizontalLabelsTimeline"/>
    <dgm:cxn modelId="{E49A52C5-51CA-476C-98BE-2BE11FC1912B}" type="presParOf" srcId="{4DB000C0-4838-4BAA-BDD3-8C8D939D9068}" destId="{D042BF34-3526-4D4A-B1D4-30B121DCFF4F}" srcOrd="3" destOrd="0" presId="urn:microsoft.com/office/officeart/2017/3/layout/HorizontalLabelsTimeline"/>
    <dgm:cxn modelId="{F01D3229-1C8C-4C98-B6D2-D0915344E8B1}" type="presParOf" srcId="{4DB000C0-4838-4BAA-BDD3-8C8D939D9068}" destId="{E5AC278A-41A8-401E-8D50-D19DD00BA762}" srcOrd="4" destOrd="0" presId="urn:microsoft.com/office/officeart/2017/3/layout/HorizontalLabelsTimeline"/>
    <dgm:cxn modelId="{5F92CDAC-8368-4A62-91A8-D29DAB70D651}" type="presParOf" srcId="{CDBC4662-389D-4DD9-BC01-E559668E0451}" destId="{FA6AE2D1-45E5-489D-9D30-F63D1B86B4ED}" srcOrd="1" destOrd="0" presId="urn:microsoft.com/office/officeart/2017/3/layout/HorizontalLabelsTimeline"/>
    <dgm:cxn modelId="{F40FE9DF-D617-412E-9181-05EADD44784A}" type="presParOf" srcId="{CDBC4662-389D-4DD9-BC01-E559668E0451}" destId="{538E8A38-1E64-4366-88B6-04C98FCE0741}" srcOrd="2" destOrd="0" presId="urn:microsoft.com/office/officeart/2017/3/layout/HorizontalLabelsTimeline"/>
    <dgm:cxn modelId="{84B25611-05B2-4CC9-8725-7B599244218F}" type="presParOf" srcId="{538E8A38-1E64-4366-88B6-04C98FCE0741}" destId="{232E2A97-710B-4DEF-9D9E-39B247D507DB}" srcOrd="0" destOrd="0" presId="urn:microsoft.com/office/officeart/2017/3/layout/HorizontalLabelsTimeline"/>
    <dgm:cxn modelId="{DC83A421-A95E-4A46-9DE6-5A8896A32E74}" type="presParOf" srcId="{538E8A38-1E64-4366-88B6-04C98FCE0741}" destId="{324DD2D1-AF26-496A-B85F-4B53622B6CF5}" srcOrd="1" destOrd="0" presId="urn:microsoft.com/office/officeart/2017/3/layout/HorizontalLabelsTimeline"/>
    <dgm:cxn modelId="{684E29E4-77E8-40EC-B8F3-309068C44741}" type="presParOf" srcId="{324DD2D1-AF26-496A-B85F-4B53622B6CF5}" destId="{A8C39AB2-6740-42A4-8416-F008A95D1D12}" srcOrd="0" destOrd="0" presId="urn:microsoft.com/office/officeart/2017/3/layout/HorizontalLabelsTimeline"/>
    <dgm:cxn modelId="{28B129CC-2772-4737-9386-60B10A127313}" type="presParOf" srcId="{324DD2D1-AF26-496A-B85F-4B53622B6CF5}" destId="{7BAF0F8C-2AC3-424E-B278-82E0CF77DE48}" srcOrd="1" destOrd="0" presId="urn:microsoft.com/office/officeart/2017/3/layout/HorizontalLabelsTimeline"/>
    <dgm:cxn modelId="{2CA7AE0E-BE30-4C29-B145-3A784D90C47E}" type="presParOf" srcId="{538E8A38-1E64-4366-88B6-04C98FCE0741}" destId="{58CA5B9D-4FFC-4565-A635-4B9E08E6D1A1}" srcOrd="2" destOrd="0" presId="urn:microsoft.com/office/officeart/2017/3/layout/HorizontalLabelsTimeline"/>
    <dgm:cxn modelId="{06310169-CD39-40DF-9D85-A574550E85EE}" type="presParOf" srcId="{538E8A38-1E64-4366-88B6-04C98FCE0741}" destId="{CEEDBBB8-B217-45A6-8563-40A567EA1C21}" srcOrd="3" destOrd="0" presId="urn:microsoft.com/office/officeart/2017/3/layout/HorizontalLabelsTimeline"/>
    <dgm:cxn modelId="{5D47155E-3397-4A1D-AE99-9AE0E967791F}" type="presParOf" srcId="{538E8A38-1E64-4366-88B6-04C98FCE0741}" destId="{CAC4A146-8B09-450C-B804-14C243877CB7}" srcOrd="4" destOrd="0" presId="urn:microsoft.com/office/officeart/2017/3/layout/HorizontalLabelsTimeline"/>
    <dgm:cxn modelId="{9E043E92-62DF-4A58-A654-1ACAA4739F76}" type="presParOf" srcId="{CDBC4662-389D-4DD9-BC01-E559668E0451}" destId="{D167E1D9-3D16-4025-BDB6-EB44493C3A6D}" srcOrd="3" destOrd="0" presId="urn:microsoft.com/office/officeart/2017/3/layout/HorizontalLabelsTimeline"/>
    <dgm:cxn modelId="{4CF758C7-A003-4FD0-8DA5-F73153080F80}" type="presParOf" srcId="{CDBC4662-389D-4DD9-BC01-E559668E0451}" destId="{0CAB7FA5-6A84-4D37-8073-994D2764FBA6}" srcOrd="4" destOrd="0" presId="urn:microsoft.com/office/officeart/2017/3/layout/HorizontalLabelsTimeline"/>
    <dgm:cxn modelId="{59AD4350-A0F2-4D0F-88C9-CBA1C5833D06}" type="presParOf" srcId="{0CAB7FA5-6A84-4D37-8073-994D2764FBA6}" destId="{964BE744-08D8-4DCD-B6D7-15BB4F999A8A}" srcOrd="0" destOrd="0" presId="urn:microsoft.com/office/officeart/2017/3/layout/HorizontalLabelsTimeline"/>
    <dgm:cxn modelId="{D634E2EC-0AB0-4F46-8C05-FFEDDF713C72}" type="presParOf" srcId="{0CAB7FA5-6A84-4D37-8073-994D2764FBA6}" destId="{EC87AE3F-B4B1-4284-8541-4704F58E0D89}" srcOrd="1" destOrd="0" presId="urn:microsoft.com/office/officeart/2017/3/layout/HorizontalLabelsTimeline"/>
    <dgm:cxn modelId="{B29C05FC-A23C-49E1-B854-34B135C9CC22}" type="presParOf" srcId="{EC87AE3F-B4B1-4284-8541-4704F58E0D89}" destId="{58EAD2DA-1B21-46EE-A6EA-6DC46253D248}" srcOrd="0" destOrd="0" presId="urn:microsoft.com/office/officeart/2017/3/layout/HorizontalLabelsTimeline"/>
    <dgm:cxn modelId="{744CFD71-109A-4731-A2BA-9A402708D0D5}" type="presParOf" srcId="{EC87AE3F-B4B1-4284-8541-4704F58E0D89}" destId="{730EFAA1-BFC0-44AE-BA68-203ED46EA346}" srcOrd="1" destOrd="0" presId="urn:microsoft.com/office/officeart/2017/3/layout/HorizontalLabelsTimeline"/>
    <dgm:cxn modelId="{82E7044A-8B2C-4E26-8DE0-EDB64CB9FDDA}" type="presParOf" srcId="{0CAB7FA5-6A84-4D37-8073-994D2764FBA6}" destId="{C70B4C8C-FAF8-455F-BD10-D4BC2A870400}" srcOrd="2" destOrd="0" presId="urn:microsoft.com/office/officeart/2017/3/layout/HorizontalLabelsTimeline"/>
    <dgm:cxn modelId="{A082F859-5E18-491B-86B6-65513F4C6F1A}" type="presParOf" srcId="{0CAB7FA5-6A84-4D37-8073-994D2764FBA6}" destId="{29674AF1-9971-4390-A7FA-6425433C29D8}" srcOrd="3" destOrd="0" presId="urn:microsoft.com/office/officeart/2017/3/layout/HorizontalLabelsTimeline"/>
    <dgm:cxn modelId="{D7133108-1AA7-41A0-BFC5-51D6A7D46445}" type="presParOf" srcId="{0CAB7FA5-6A84-4D37-8073-994D2764FBA6}" destId="{36432BF7-D383-452F-B058-613D7E2F8F40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B8619E-2050-4713-845F-261F452918C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4D2D70-3B17-4DEB-A800-44A3FE5B9CE5}">
      <dgm:prSet/>
      <dgm:spPr/>
      <dgm:t>
        <a:bodyPr/>
        <a:lstStyle/>
        <a:p>
          <a:r>
            <a:rPr lang="en-US"/>
            <a:t>Both Roche Generation HD-1 trial and WAVE Precision HD-1 trials used antisense oligonucleotides designed to lower mutant huntingtin levels</a:t>
          </a:r>
        </a:p>
      </dgm:t>
    </dgm:pt>
    <dgm:pt modelId="{18573DC2-3B64-4BBB-A42B-18FF8FAAC608}" type="parTrans" cxnId="{A9C61BFE-C993-4487-B8A4-FCB6B0B17457}">
      <dgm:prSet/>
      <dgm:spPr/>
      <dgm:t>
        <a:bodyPr/>
        <a:lstStyle/>
        <a:p>
          <a:endParaRPr lang="en-US"/>
        </a:p>
      </dgm:t>
    </dgm:pt>
    <dgm:pt modelId="{D089AE2B-A2B3-4AEB-86AB-9618E6920E48}" type="sibTrans" cxnId="{A9C61BFE-C993-4487-B8A4-FCB6B0B17457}">
      <dgm:prSet/>
      <dgm:spPr/>
      <dgm:t>
        <a:bodyPr/>
        <a:lstStyle/>
        <a:p>
          <a:endParaRPr lang="en-US"/>
        </a:p>
      </dgm:t>
    </dgm:pt>
    <dgm:pt modelId="{38F09896-56F9-4039-A4FF-D384ABB83C76}">
      <dgm:prSet/>
      <dgm:spPr/>
      <dgm:t>
        <a:bodyPr/>
        <a:lstStyle/>
        <a:p>
          <a:r>
            <a:rPr lang="en-US"/>
            <a:t>Both were delivered via spinal tap into the cerebrospinal fluid, with the drug then absorbed into the brain and spinal cord</a:t>
          </a:r>
        </a:p>
      </dgm:t>
    </dgm:pt>
    <dgm:pt modelId="{C073FE90-EA87-4479-92B5-A9D2C387718C}" type="parTrans" cxnId="{249B6B27-C467-4442-AC98-AEC1D57F438D}">
      <dgm:prSet/>
      <dgm:spPr/>
      <dgm:t>
        <a:bodyPr/>
        <a:lstStyle/>
        <a:p>
          <a:endParaRPr lang="en-US"/>
        </a:p>
      </dgm:t>
    </dgm:pt>
    <dgm:pt modelId="{886BE703-4815-4CF1-BE4B-48D6A62F6BB9}" type="sibTrans" cxnId="{249B6B27-C467-4442-AC98-AEC1D57F438D}">
      <dgm:prSet/>
      <dgm:spPr/>
      <dgm:t>
        <a:bodyPr/>
        <a:lstStyle/>
        <a:p>
          <a:endParaRPr lang="en-US"/>
        </a:p>
      </dgm:t>
    </dgm:pt>
    <dgm:pt modelId="{096B374B-CC15-4C7E-89B1-5E74A1110CE0}" type="pres">
      <dgm:prSet presAssocID="{0DB8619E-2050-4713-845F-261F452918C4}" presName="linear" presStyleCnt="0">
        <dgm:presLayoutVars>
          <dgm:animLvl val="lvl"/>
          <dgm:resizeHandles val="exact"/>
        </dgm:presLayoutVars>
      </dgm:prSet>
      <dgm:spPr/>
    </dgm:pt>
    <dgm:pt modelId="{915CEDF7-A282-439C-91CD-48C7AAC5414B}" type="pres">
      <dgm:prSet presAssocID="{7D4D2D70-3B17-4DEB-A800-44A3FE5B9CE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60E4DC-E432-4E1E-B2CC-B5C23433A0E2}" type="pres">
      <dgm:prSet presAssocID="{D089AE2B-A2B3-4AEB-86AB-9618E6920E48}" presName="spacer" presStyleCnt="0"/>
      <dgm:spPr/>
    </dgm:pt>
    <dgm:pt modelId="{E2ECEF3B-E2B1-489B-968F-5BBEE882E2FD}" type="pres">
      <dgm:prSet presAssocID="{38F09896-56F9-4039-A4FF-D384ABB83C7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49B6B27-C467-4442-AC98-AEC1D57F438D}" srcId="{0DB8619E-2050-4713-845F-261F452918C4}" destId="{38F09896-56F9-4039-A4FF-D384ABB83C76}" srcOrd="1" destOrd="0" parTransId="{C073FE90-EA87-4479-92B5-A9D2C387718C}" sibTransId="{886BE703-4815-4CF1-BE4B-48D6A62F6BB9}"/>
    <dgm:cxn modelId="{47100D4A-3EA1-403A-8F3E-739A9D477CA0}" type="presOf" srcId="{7D4D2D70-3B17-4DEB-A800-44A3FE5B9CE5}" destId="{915CEDF7-A282-439C-91CD-48C7AAC5414B}" srcOrd="0" destOrd="0" presId="urn:microsoft.com/office/officeart/2005/8/layout/vList2"/>
    <dgm:cxn modelId="{CDBAA679-77F0-4228-B5DB-B9D2DE1C468C}" type="presOf" srcId="{0DB8619E-2050-4713-845F-261F452918C4}" destId="{096B374B-CC15-4C7E-89B1-5E74A1110CE0}" srcOrd="0" destOrd="0" presId="urn:microsoft.com/office/officeart/2005/8/layout/vList2"/>
    <dgm:cxn modelId="{9968CED5-AFAB-4D3E-882B-192523BDEC16}" type="presOf" srcId="{38F09896-56F9-4039-A4FF-D384ABB83C76}" destId="{E2ECEF3B-E2B1-489B-968F-5BBEE882E2FD}" srcOrd="0" destOrd="0" presId="urn:microsoft.com/office/officeart/2005/8/layout/vList2"/>
    <dgm:cxn modelId="{A9C61BFE-C993-4487-B8A4-FCB6B0B17457}" srcId="{0DB8619E-2050-4713-845F-261F452918C4}" destId="{7D4D2D70-3B17-4DEB-A800-44A3FE5B9CE5}" srcOrd="0" destOrd="0" parTransId="{18573DC2-3B64-4BBB-A42B-18FF8FAAC608}" sibTransId="{D089AE2B-A2B3-4AEB-86AB-9618E6920E48}"/>
    <dgm:cxn modelId="{2BFF2FA3-1BEE-4A00-9D04-23FA1F3A9446}" type="presParOf" srcId="{096B374B-CC15-4C7E-89B1-5E74A1110CE0}" destId="{915CEDF7-A282-439C-91CD-48C7AAC5414B}" srcOrd="0" destOrd="0" presId="urn:microsoft.com/office/officeart/2005/8/layout/vList2"/>
    <dgm:cxn modelId="{1365A258-3735-4B1A-94CD-F0D10E43F0B2}" type="presParOf" srcId="{096B374B-CC15-4C7E-89B1-5E74A1110CE0}" destId="{4560E4DC-E432-4E1E-B2CC-B5C23433A0E2}" srcOrd="1" destOrd="0" presId="urn:microsoft.com/office/officeart/2005/8/layout/vList2"/>
    <dgm:cxn modelId="{3158333C-9B0D-4568-9CB2-4DE4FE8CB3AF}" type="presParOf" srcId="{096B374B-CC15-4C7E-89B1-5E74A1110CE0}" destId="{E2ECEF3B-E2B1-489B-968F-5BBEE882E2F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667351-E1FD-486D-9B10-FD0B1B9EAFC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8F5B1D-5F02-41AE-88DE-ADA5B45A7D02}">
      <dgm:prSet/>
      <dgm:spPr/>
      <dgm:t>
        <a:bodyPr/>
        <a:lstStyle/>
        <a:p>
          <a:r>
            <a:rPr lang="en-US" dirty="0"/>
            <a:t>Roche Generation HD-1</a:t>
          </a:r>
        </a:p>
      </dgm:t>
    </dgm:pt>
    <dgm:pt modelId="{FF98C20E-4C98-4D7F-87DC-86660A5D33C3}" type="parTrans" cxnId="{B6338C4B-9E1E-41F8-97F4-44A0AB5F4D35}">
      <dgm:prSet/>
      <dgm:spPr/>
      <dgm:t>
        <a:bodyPr/>
        <a:lstStyle/>
        <a:p>
          <a:endParaRPr lang="en-US"/>
        </a:p>
      </dgm:t>
    </dgm:pt>
    <dgm:pt modelId="{369D0048-EAC6-4FEA-92F8-EF04FD87EA06}" type="sibTrans" cxnId="{B6338C4B-9E1E-41F8-97F4-44A0AB5F4D35}">
      <dgm:prSet/>
      <dgm:spPr/>
      <dgm:t>
        <a:bodyPr/>
        <a:lstStyle/>
        <a:p>
          <a:endParaRPr lang="en-US"/>
        </a:p>
      </dgm:t>
    </dgm:pt>
    <dgm:pt modelId="{594182FD-07E7-45D1-B6AE-2343F5188673}">
      <dgm:prSet/>
      <dgm:spPr/>
      <dgm:t>
        <a:bodyPr/>
        <a:lstStyle/>
        <a:p>
          <a:r>
            <a:rPr lang="en-US" dirty="0"/>
            <a:t>Phase 3 trial: 791 participants</a:t>
          </a:r>
        </a:p>
      </dgm:t>
    </dgm:pt>
    <dgm:pt modelId="{1157C62F-0587-464A-8DF7-B8ED80245C41}" type="parTrans" cxnId="{6B4B85E9-ECB1-45F5-B220-745B88146AA3}">
      <dgm:prSet/>
      <dgm:spPr/>
      <dgm:t>
        <a:bodyPr/>
        <a:lstStyle/>
        <a:p>
          <a:endParaRPr lang="en-US"/>
        </a:p>
      </dgm:t>
    </dgm:pt>
    <dgm:pt modelId="{9F93EEEE-5B17-4323-B9AD-964150BB9234}" type="sibTrans" cxnId="{6B4B85E9-ECB1-45F5-B220-745B88146AA3}">
      <dgm:prSet/>
      <dgm:spPr/>
      <dgm:t>
        <a:bodyPr/>
        <a:lstStyle/>
        <a:p>
          <a:endParaRPr lang="en-US"/>
        </a:p>
      </dgm:t>
    </dgm:pt>
    <dgm:pt modelId="{A071F88E-327C-4EC8-A5FF-A9574B36B44C}">
      <dgm:prSet/>
      <dgm:spPr/>
      <dgm:t>
        <a:bodyPr/>
        <a:lstStyle/>
        <a:p>
          <a:r>
            <a:rPr lang="en-US" dirty="0"/>
            <a:t>Wave PRECISION-HD trials </a:t>
          </a:r>
        </a:p>
      </dgm:t>
    </dgm:pt>
    <dgm:pt modelId="{7D7AAC7D-143B-4B94-A37B-99D8576B6108}" type="parTrans" cxnId="{E421795F-64B8-47F1-9896-5BAD5D875769}">
      <dgm:prSet/>
      <dgm:spPr/>
      <dgm:t>
        <a:bodyPr/>
        <a:lstStyle/>
        <a:p>
          <a:endParaRPr lang="en-US"/>
        </a:p>
      </dgm:t>
    </dgm:pt>
    <dgm:pt modelId="{1EA8E7AD-0146-47E2-BE87-3D570B18672C}" type="sibTrans" cxnId="{E421795F-64B8-47F1-9896-5BAD5D875769}">
      <dgm:prSet/>
      <dgm:spPr/>
      <dgm:t>
        <a:bodyPr/>
        <a:lstStyle/>
        <a:p>
          <a:endParaRPr lang="en-US"/>
        </a:p>
      </dgm:t>
    </dgm:pt>
    <dgm:pt modelId="{A9E77A55-7E6D-469A-9717-236C0F1B91CA}">
      <dgm:prSet/>
      <dgm:spPr/>
      <dgm:t>
        <a:bodyPr/>
        <a:lstStyle/>
        <a:p>
          <a:r>
            <a:rPr lang="en-US" dirty="0"/>
            <a:t>Phase 1 trials, 60 patients</a:t>
          </a:r>
        </a:p>
      </dgm:t>
    </dgm:pt>
    <dgm:pt modelId="{4E7269FC-2C00-498A-A48A-7DE0DC17AB63}" type="parTrans" cxnId="{D7A9C754-6A8B-44A4-9C2D-27DA0D8C3679}">
      <dgm:prSet/>
      <dgm:spPr/>
      <dgm:t>
        <a:bodyPr/>
        <a:lstStyle/>
        <a:p>
          <a:endParaRPr lang="en-US"/>
        </a:p>
      </dgm:t>
    </dgm:pt>
    <dgm:pt modelId="{97388DA1-621D-4E38-9FCD-C7E049EC5A64}" type="sibTrans" cxnId="{D7A9C754-6A8B-44A4-9C2D-27DA0D8C3679}">
      <dgm:prSet/>
      <dgm:spPr/>
      <dgm:t>
        <a:bodyPr/>
        <a:lstStyle/>
        <a:p>
          <a:endParaRPr lang="en-US"/>
        </a:p>
      </dgm:t>
    </dgm:pt>
    <dgm:pt modelId="{60141772-53D1-43CB-AE83-C36833D0D5A5}">
      <dgm:prSet/>
      <dgm:spPr/>
      <dgm:t>
        <a:bodyPr/>
        <a:lstStyle/>
        <a:p>
          <a:r>
            <a:rPr lang="en-US" dirty="0"/>
            <a:t>Lowered both mutant and wild type huntingtin</a:t>
          </a:r>
        </a:p>
      </dgm:t>
    </dgm:pt>
    <dgm:pt modelId="{9B3E1E93-7C14-4794-9A4C-E797AF0332B6}" type="parTrans" cxnId="{6F5C9959-1526-4508-BA53-1EE24CDCB7B5}">
      <dgm:prSet/>
      <dgm:spPr/>
      <dgm:t>
        <a:bodyPr/>
        <a:lstStyle/>
        <a:p>
          <a:endParaRPr lang="en-US"/>
        </a:p>
      </dgm:t>
    </dgm:pt>
    <dgm:pt modelId="{7FA871FF-B30F-42D5-9106-DCD3737B4433}" type="sibTrans" cxnId="{6F5C9959-1526-4508-BA53-1EE24CDCB7B5}">
      <dgm:prSet/>
      <dgm:spPr/>
      <dgm:t>
        <a:bodyPr/>
        <a:lstStyle/>
        <a:p>
          <a:endParaRPr lang="en-US"/>
        </a:p>
      </dgm:t>
    </dgm:pt>
    <dgm:pt modelId="{48EE7B6B-97A7-4F3D-B565-C60CFCC2CA68}">
      <dgm:prSet/>
      <dgm:spPr/>
      <dgm:t>
        <a:bodyPr/>
        <a:lstStyle/>
        <a:p>
          <a:r>
            <a:rPr lang="en-US" dirty="0"/>
            <a:t>Dosing halted; study on-going</a:t>
          </a:r>
        </a:p>
      </dgm:t>
    </dgm:pt>
    <dgm:pt modelId="{F9087C99-B7C0-44BE-9372-B256A0DB3F3C}" type="parTrans" cxnId="{08E50FC0-8990-4157-A85D-F8F67989F238}">
      <dgm:prSet/>
      <dgm:spPr/>
      <dgm:t>
        <a:bodyPr/>
        <a:lstStyle/>
        <a:p>
          <a:endParaRPr lang="en-US"/>
        </a:p>
      </dgm:t>
    </dgm:pt>
    <dgm:pt modelId="{0B9A79E1-D281-4EF8-BDBA-9602440DEA32}" type="sibTrans" cxnId="{08E50FC0-8990-4157-A85D-F8F67989F238}">
      <dgm:prSet/>
      <dgm:spPr/>
      <dgm:t>
        <a:bodyPr/>
        <a:lstStyle/>
        <a:p>
          <a:endParaRPr lang="en-US"/>
        </a:p>
      </dgm:t>
    </dgm:pt>
    <dgm:pt modelId="{680EDCCB-7F1E-4343-BB7C-00C60E557656}">
      <dgm:prSet/>
      <dgm:spPr/>
      <dgm:t>
        <a:bodyPr/>
        <a:lstStyle/>
        <a:p>
          <a:r>
            <a:rPr lang="en-US" dirty="0"/>
            <a:t>Lowered only mutant huntingtin</a:t>
          </a:r>
        </a:p>
      </dgm:t>
    </dgm:pt>
    <dgm:pt modelId="{85293507-3174-4DFE-BA96-D6B1782BD8D2}" type="parTrans" cxnId="{A0816A10-E284-456A-8109-61BB27863CA3}">
      <dgm:prSet/>
      <dgm:spPr/>
      <dgm:t>
        <a:bodyPr/>
        <a:lstStyle/>
        <a:p>
          <a:endParaRPr lang="en-US"/>
        </a:p>
      </dgm:t>
    </dgm:pt>
    <dgm:pt modelId="{D5011192-64E7-4D4A-BFF7-A6EDE6EFAB28}" type="sibTrans" cxnId="{A0816A10-E284-456A-8109-61BB27863CA3}">
      <dgm:prSet/>
      <dgm:spPr/>
      <dgm:t>
        <a:bodyPr/>
        <a:lstStyle/>
        <a:p>
          <a:endParaRPr lang="en-US"/>
        </a:p>
      </dgm:t>
    </dgm:pt>
    <dgm:pt modelId="{04F9747E-3863-4AA4-8D7C-1E6618D8292A}">
      <dgm:prSet/>
      <dgm:spPr/>
      <dgm:t>
        <a:bodyPr/>
        <a:lstStyle/>
        <a:p>
          <a:r>
            <a:rPr lang="en-US" dirty="0"/>
            <a:t>Studies completed; failed to lower mutant huntingtin</a:t>
          </a:r>
        </a:p>
      </dgm:t>
    </dgm:pt>
    <dgm:pt modelId="{B769C72C-F2A2-4268-9968-76E0ABF29372}" type="parTrans" cxnId="{6210EB10-E17F-4CBD-91BD-E4A82013D877}">
      <dgm:prSet/>
      <dgm:spPr/>
      <dgm:t>
        <a:bodyPr/>
        <a:lstStyle/>
        <a:p>
          <a:endParaRPr lang="en-US"/>
        </a:p>
      </dgm:t>
    </dgm:pt>
    <dgm:pt modelId="{3342CABF-A0B6-4322-BAE1-3CEA96DBE8B4}" type="sibTrans" cxnId="{6210EB10-E17F-4CBD-91BD-E4A82013D877}">
      <dgm:prSet/>
      <dgm:spPr/>
      <dgm:t>
        <a:bodyPr/>
        <a:lstStyle/>
        <a:p>
          <a:endParaRPr lang="en-US"/>
        </a:p>
      </dgm:t>
    </dgm:pt>
    <dgm:pt modelId="{57C81D78-2329-4743-97BA-F1FFE64DDE93}" type="pres">
      <dgm:prSet presAssocID="{7B667351-E1FD-486D-9B10-FD0B1B9EAFC9}" presName="linear" presStyleCnt="0">
        <dgm:presLayoutVars>
          <dgm:dir/>
          <dgm:animLvl val="lvl"/>
          <dgm:resizeHandles val="exact"/>
        </dgm:presLayoutVars>
      </dgm:prSet>
      <dgm:spPr/>
    </dgm:pt>
    <dgm:pt modelId="{B0326C4F-076E-4307-BA95-DB24FEFF71E0}" type="pres">
      <dgm:prSet presAssocID="{DD8F5B1D-5F02-41AE-88DE-ADA5B45A7D02}" presName="parentLin" presStyleCnt="0"/>
      <dgm:spPr/>
    </dgm:pt>
    <dgm:pt modelId="{91C29DCC-1547-47AA-809E-6E48C493B9CF}" type="pres">
      <dgm:prSet presAssocID="{DD8F5B1D-5F02-41AE-88DE-ADA5B45A7D02}" presName="parentLeftMargin" presStyleLbl="node1" presStyleIdx="0" presStyleCnt="2"/>
      <dgm:spPr/>
    </dgm:pt>
    <dgm:pt modelId="{781CD44A-C7D6-4DAD-9822-9A81F4FB0D51}" type="pres">
      <dgm:prSet presAssocID="{DD8F5B1D-5F02-41AE-88DE-ADA5B45A7D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48E2C3F-E6DC-47F7-8035-12676D47087B}" type="pres">
      <dgm:prSet presAssocID="{DD8F5B1D-5F02-41AE-88DE-ADA5B45A7D02}" presName="negativeSpace" presStyleCnt="0"/>
      <dgm:spPr/>
    </dgm:pt>
    <dgm:pt modelId="{E797D2AB-CD22-4DB0-8881-9EC93418F468}" type="pres">
      <dgm:prSet presAssocID="{DD8F5B1D-5F02-41AE-88DE-ADA5B45A7D02}" presName="childText" presStyleLbl="conFgAcc1" presStyleIdx="0" presStyleCnt="2">
        <dgm:presLayoutVars>
          <dgm:bulletEnabled val="1"/>
        </dgm:presLayoutVars>
      </dgm:prSet>
      <dgm:spPr/>
    </dgm:pt>
    <dgm:pt modelId="{348AD73E-F710-4B53-9F9B-0D71CD2B8BDA}" type="pres">
      <dgm:prSet presAssocID="{369D0048-EAC6-4FEA-92F8-EF04FD87EA06}" presName="spaceBetweenRectangles" presStyleCnt="0"/>
      <dgm:spPr/>
    </dgm:pt>
    <dgm:pt modelId="{5E6943DA-62A7-4F61-B126-F37FF1EEF500}" type="pres">
      <dgm:prSet presAssocID="{A071F88E-327C-4EC8-A5FF-A9574B36B44C}" presName="parentLin" presStyleCnt="0"/>
      <dgm:spPr/>
    </dgm:pt>
    <dgm:pt modelId="{27193B14-6097-4C61-B812-F2AE086DD4AA}" type="pres">
      <dgm:prSet presAssocID="{A071F88E-327C-4EC8-A5FF-A9574B36B44C}" presName="parentLeftMargin" presStyleLbl="node1" presStyleIdx="0" presStyleCnt="2"/>
      <dgm:spPr/>
    </dgm:pt>
    <dgm:pt modelId="{686F620C-B707-418F-8DC3-95CB14390AF0}" type="pres">
      <dgm:prSet presAssocID="{A071F88E-327C-4EC8-A5FF-A9574B36B44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3EB4991-A287-4E0B-96E0-62A302901F8D}" type="pres">
      <dgm:prSet presAssocID="{A071F88E-327C-4EC8-A5FF-A9574B36B44C}" presName="negativeSpace" presStyleCnt="0"/>
      <dgm:spPr/>
    </dgm:pt>
    <dgm:pt modelId="{26D532AD-954B-4888-9635-751593B44733}" type="pres">
      <dgm:prSet presAssocID="{A071F88E-327C-4EC8-A5FF-A9574B36B44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60B2302-FFD4-4245-A55B-6BAFD086CE7F}" type="presOf" srcId="{7B667351-E1FD-486D-9B10-FD0B1B9EAFC9}" destId="{57C81D78-2329-4743-97BA-F1FFE64DDE93}" srcOrd="0" destOrd="0" presId="urn:microsoft.com/office/officeart/2005/8/layout/list1"/>
    <dgm:cxn modelId="{BC654503-5EAB-46D3-BD2E-07E59DC47E49}" type="presOf" srcId="{594182FD-07E7-45D1-B6AE-2343F5188673}" destId="{E797D2AB-CD22-4DB0-8881-9EC93418F468}" srcOrd="0" destOrd="0" presId="urn:microsoft.com/office/officeart/2005/8/layout/list1"/>
    <dgm:cxn modelId="{A0816A10-E284-456A-8109-61BB27863CA3}" srcId="{A071F88E-327C-4EC8-A5FF-A9574B36B44C}" destId="{680EDCCB-7F1E-4343-BB7C-00C60E557656}" srcOrd="1" destOrd="0" parTransId="{85293507-3174-4DFE-BA96-D6B1782BD8D2}" sibTransId="{D5011192-64E7-4D4A-BFF7-A6EDE6EFAB28}"/>
    <dgm:cxn modelId="{6210EB10-E17F-4CBD-91BD-E4A82013D877}" srcId="{A071F88E-327C-4EC8-A5FF-A9574B36B44C}" destId="{04F9747E-3863-4AA4-8D7C-1E6618D8292A}" srcOrd="2" destOrd="0" parTransId="{B769C72C-F2A2-4268-9968-76E0ABF29372}" sibTransId="{3342CABF-A0B6-4322-BAE1-3CEA96DBE8B4}"/>
    <dgm:cxn modelId="{998ECF27-1957-4BB3-8477-E4D6426D4D3F}" type="presOf" srcId="{60141772-53D1-43CB-AE83-C36833D0D5A5}" destId="{E797D2AB-CD22-4DB0-8881-9EC93418F468}" srcOrd="0" destOrd="1" presId="urn:microsoft.com/office/officeart/2005/8/layout/list1"/>
    <dgm:cxn modelId="{33AD2C28-E264-469E-B727-DA408A944873}" type="presOf" srcId="{DD8F5B1D-5F02-41AE-88DE-ADA5B45A7D02}" destId="{781CD44A-C7D6-4DAD-9822-9A81F4FB0D51}" srcOrd="1" destOrd="0" presId="urn:microsoft.com/office/officeart/2005/8/layout/list1"/>
    <dgm:cxn modelId="{E421795F-64B8-47F1-9896-5BAD5D875769}" srcId="{7B667351-E1FD-486D-9B10-FD0B1B9EAFC9}" destId="{A071F88E-327C-4EC8-A5FF-A9574B36B44C}" srcOrd="1" destOrd="0" parTransId="{7D7AAC7D-143B-4B94-A37B-99D8576B6108}" sibTransId="{1EA8E7AD-0146-47E2-BE87-3D570B18672C}"/>
    <dgm:cxn modelId="{B578F144-3994-4B17-B12C-0B65B8F947A0}" type="presOf" srcId="{680EDCCB-7F1E-4343-BB7C-00C60E557656}" destId="{26D532AD-954B-4888-9635-751593B44733}" srcOrd="0" destOrd="1" presId="urn:microsoft.com/office/officeart/2005/8/layout/list1"/>
    <dgm:cxn modelId="{B6338C4B-9E1E-41F8-97F4-44A0AB5F4D35}" srcId="{7B667351-E1FD-486D-9B10-FD0B1B9EAFC9}" destId="{DD8F5B1D-5F02-41AE-88DE-ADA5B45A7D02}" srcOrd="0" destOrd="0" parTransId="{FF98C20E-4C98-4D7F-87DC-86660A5D33C3}" sibTransId="{369D0048-EAC6-4FEA-92F8-EF04FD87EA06}"/>
    <dgm:cxn modelId="{EA07F950-3EC5-4487-8F54-E89095303692}" type="presOf" srcId="{04F9747E-3863-4AA4-8D7C-1E6618D8292A}" destId="{26D532AD-954B-4888-9635-751593B44733}" srcOrd="0" destOrd="2" presId="urn:microsoft.com/office/officeart/2005/8/layout/list1"/>
    <dgm:cxn modelId="{F9205E52-1ED5-4E43-A584-F59DF000681E}" type="presOf" srcId="{A071F88E-327C-4EC8-A5FF-A9574B36B44C}" destId="{27193B14-6097-4C61-B812-F2AE086DD4AA}" srcOrd="0" destOrd="0" presId="urn:microsoft.com/office/officeart/2005/8/layout/list1"/>
    <dgm:cxn modelId="{D7A9C754-6A8B-44A4-9C2D-27DA0D8C3679}" srcId="{A071F88E-327C-4EC8-A5FF-A9574B36B44C}" destId="{A9E77A55-7E6D-469A-9717-236C0F1B91CA}" srcOrd="0" destOrd="0" parTransId="{4E7269FC-2C00-498A-A48A-7DE0DC17AB63}" sibTransId="{97388DA1-621D-4E38-9FCD-C7E049EC5A64}"/>
    <dgm:cxn modelId="{FB3A4D78-7B1A-4D42-B758-C6D09A5A0872}" type="presOf" srcId="{A071F88E-327C-4EC8-A5FF-A9574B36B44C}" destId="{686F620C-B707-418F-8DC3-95CB14390AF0}" srcOrd="1" destOrd="0" presId="urn:microsoft.com/office/officeart/2005/8/layout/list1"/>
    <dgm:cxn modelId="{6F5C9959-1526-4508-BA53-1EE24CDCB7B5}" srcId="{DD8F5B1D-5F02-41AE-88DE-ADA5B45A7D02}" destId="{60141772-53D1-43CB-AE83-C36833D0D5A5}" srcOrd="1" destOrd="0" parTransId="{9B3E1E93-7C14-4794-9A4C-E797AF0332B6}" sibTransId="{7FA871FF-B30F-42D5-9106-DCD3737B4433}"/>
    <dgm:cxn modelId="{0A6CD0B9-52B4-4636-B469-868CE2E6B55C}" type="presOf" srcId="{48EE7B6B-97A7-4F3D-B565-C60CFCC2CA68}" destId="{E797D2AB-CD22-4DB0-8881-9EC93418F468}" srcOrd="0" destOrd="2" presId="urn:microsoft.com/office/officeart/2005/8/layout/list1"/>
    <dgm:cxn modelId="{08E50FC0-8990-4157-A85D-F8F67989F238}" srcId="{DD8F5B1D-5F02-41AE-88DE-ADA5B45A7D02}" destId="{48EE7B6B-97A7-4F3D-B565-C60CFCC2CA68}" srcOrd="2" destOrd="0" parTransId="{F9087C99-B7C0-44BE-9372-B256A0DB3F3C}" sibTransId="{0B9A79E1-D281-4EF8-BDBA-9602440DEA32}"/>
    <dgm:cxn modelId="{6B4B85E9-ECB1-45F5-B220-745B88146AA3}" srcId="{DD8F5B1D-5F02-41AE-88DE-ADA5B45A7D02}" destId="{594182FD-07E7-45D1-B6AE-2343F5188673}" srcOrd="0" destOrd="0" parTransId="{1157C62F-0587-464A-8DF7-B8ED80245C41}" sibTransId="{9F93EEEE-5B17-4323-B9AD-964150BB9234}"/>
    <dgm:cxn modelId="{3A1164ED-0ACF-4803-BE27-F13AA7918E12}" type="presOf" srcId="{DD8F5B1D-5F02-41AE-88DE-ADA5B45A7D02}" destId="{91C29DCC-1547-47AA-809E-6E48C493B9CF}" srcOrd="0" destOrd="0" presId="urn:microsoft.com/office/officeart/2005/8/layout/list1"/>
    <dgm:cxn modelId="{2EDB87F5-1D6B-43A1-A113-0FCC5BCA2A55}" type="presOf" srcId="{A9E77A55-7E6D-469A-9717-236C0F1B91CA}" destId="{26D532AD-954B-4888-9635-751593B44733}" srcOrd="0" destOrd="0" presId="urn:microsoft.com/office/officeart/2005/8/layout/list1"/>
    <dgm:cxn modelId="{E55C6A8F-5AE5-4772-B92E-7A3C835C99A0}" type="presParOf" srcId="{57C81D78-2329-4743-97BA-F1FFE64DDE93}" destId="{B0326C4F-076E-4307-BA95-DB24FEFF71E0}" srcOrd="0" destOrd="0" presId="urn:microsoft.com/office/officeart/2005/8/layout/list1"/>
    <dgm:cxn modelId="{BBB30FA3-A33D-49F4-AB56-C995F7C727CB}" type="presParOf" srcId="{B0326C4F-076E-4307-BA95-DB24FEFF71E0}" destId="{91C29DCC-1547-47AA-809E-6E48C493B9CF}" srcOrd="0" destOrd="0" presId="urn:microsoft.com/office/officeart/2005/8/layout/list1"/>
    <dgm:cxn modelId="{AFEC443A-AF39-4C71-9CE4-37D4CC8CA7C2}" type="presParOf" srcId="{B0326C4F-076E-4307-BA95-DB24FEFF71E0}" destId="{781CD44A-C7D6-4DAD-9822-9A81F4FB0D51}" srcOrd="1" destOrd="0" presId="urn:microsoft.com/office/officeart/2005/8/layout/list1"/>
    <dgm:cxn modelId="{65088ABA-AB33-4141-A94D-71FE86E118AE}" type="presParOf" srcId="{57C81D78-2329-4743-97BA-F1FFE64DDE93}" destId="{848E2C3F-E6DC-47F7-8035-12676D47087B}" srcOrd="1" destOrd="0" presId="urn:microsoft.com/office/officeart/2005/8/layout/list1"/>
    <dgm:cxn modelId="{1BD15650-95AB-4E57-BDFF-64882679D381}" type="presParOf" srcId="{57C81D78-2329-4743-97BA-F1FFE64DDE93}" destId="{E797D2AB-CD22-4DB0-8881-9EC93418F468}" srcOrd="2" destOrd="0" presId="urn:microsoft.com/office/officeart/2005/8/layout/list1"/>
    <dgm:cxn modelId="{7813B6D2-AC3C-497C-AB4B-DF85CFADF204}" type="presParOf" srcId="{57C81D78-2329-4743-97BA-F1FFE64DDE93}" destId="{348AD73E-F710-4B53-9F9B-0D71CD2B8BDA}" srcOrd="3" destOrd="0" presId="urn:microsoft.com/office/officeart/2005/8/layout/list1"/>
    <dgm:cxn modelId="{2E56EF85-8055-4D99-A3DF-341DF132D2C7}" type="presParOf" srcId="{57C81D78-2329-4743-97BA-F1FFE64DDE93}" destId="{5E6943DA-62A7-4F61-B126-F37FF1EEF500}" srcOrd="4" destOrd="0" presId="urn:microsoft.com/office/officeart/2005/8/layout/list1"/>
    <dgm:cxn modelId="{D5A7336B-36BC-49B7-8F26-7944B84A22A2}" type="presParOf" srcId="{5E6943DA-62A7-4F61-B126-F37FF1EEF500}" destId="{27193B14-6097-4C61-B812-F2AE086DD4AA}" srcOrd="0" destOrd="0" presId="urn:microsoft.com/office/officeart/2005/8/layout/list1"/>
    <dgm:cxn modelId="{1A0666AA-05A4-490A-A975-3A9259A0C791}" type="presParOf" srcId="{5E6943DA-62A7-4F61-B126-F37FF1EEF500}" destId="{686F620C-B707-418F-8DC3-95CB14390AF0}" srcOrd="1" destOrd="0" presId="urn:microsoft.com/office/officeart/2005/8/layout/list1"/>
    <dgm:cxn modelId="{E88DD0EC-7A8B-4E90-B8CD-DCCDDACAB2BE}" type="presParOf" srcId="{57C81D78-2329-4743-97BA-F1FFE64DDE93}" destId="{23EB4991-A287-4E0B-96E0-62A302901F8D}" srcOrd="5" destOrd="0" presId="urn:microsoft.com/office/officeart/2005/8/layout/list1"/>
    <dgm:cxn modelId="{3CD1EC74-5504-41C7-B9C5-814FE605C749}" type="presParOf" srcId="{57C81D78-2329-4743-97BA-F1FFE64DDE93}" destId="{26D532AD-954B-4888-9635-751593B4473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42A895-9247-45D2-A0A8-917B7E3C1E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751029-FF67-421B-B3C5-1F67C20A1EF6}">
      <dgm:prSet/>
      <dgm:spPr/>
      <dgm:t>
        <a:bodyPr/>
        <a:lstStyle/>
        <a:p>
          <a:r>
            <a:rPr lang="en-US" dirty="0"/>
            <a:t>ChANGE-HD</a:t>
          </a:r>
        </a:p>
      </dgm:t>
    </dgm:pt>
    <dgm:pt modelId="{E6DDDF6E-50CF-48D2-B30B-3BDBC072FCE0}" type="parTrans" cxnId="{0ED367A9-346F-4D1C-9158-20C63CA4A257}">
      <dgm:prSet/>
      <dgm:spPr/>
      <dgm:t>
        <a:bodyPr/>
        <a:lstStyle/>
        <a:p>
          <a:endParaRPr lang="en-US"/>
        </a:p>
      </dgm:t>
    </dgm:pt>
    <dgm:pt modelId="{FF3E6938-82C8-46BD-BD59-BAE6C04D6AEB}" type="sibTrans" cxnId="{0ED367A9-346F-4D1C-9158-20C63CA4A257}">
      <dgm:prSet/>
      <dgm:spPr/>
      <dgm:t>
        <a:bodyPr/>
        <a:lstStyle/>
        <a:p>
          <a:endParaRPr lang="en-US"/>
        </a:p>
      </dgm:t>
    </dgm:pt>
    <dgm:pt modelId="{4960F9CE-D7BC-4DC2-BE42-3CB0C3DF669D}">
      <dgm:prSet/>
      <dgm:spPr/>
      <dgm:t>
        <a:bodyPr/>
        <a:lstStyle/>
        <a:p>
          <a:r>
            <a:rPr lang="en-US" dirty="0"/>
            <a:t>KINECT-HD</a:t>
          </a:r>
        </a:p>
      </dgm:t>
    </dgm:pt>
    <dgm:pt modelId="{59FC0408-1BE7-437E-906E-35110482E485}" type="parTrans" cxnId="{EA5A749F-55F9-4A05-ACDE-977BB0A32F47}">
      <dgm:prSet/>
      <dgm:spPr/>
      <dgm:t>
        <a:bodyPr/>
        <a:lstStyle/>
        <a:p>
          <a:endParaRPr lang="en-US"/>
        </a:p>
      </dgm:t>
    </dgm:pt>
    <dgm:pt modelId="{D1DE81C8-44F8-48FA-AEB2-BE706412F83F}" type="sibTrans" cxnId="{EA5A749F-55F9-4A05-ACDE-977BB0A32F47}">
      <dgm:prSet/>
      <dgm:spPr/>
      <dgm:t>
        <a:bodyPr/>
        <a:lstStyle/>
        <a:p>
          <a:endParaRPr lang="en-US"/>
        </a:p>
      </dgm:t>
    </dgm:pt>
    <dgm:pt modelId="{881E6AFE-19AF-4141-B032-46FEF0F727B5}">
      <dgm:prSet/>
      <dgm:spPr/>
      <dgm:t>
        <a:bodyPr/>
        <a:lstStyle/>
        <a:p>
          <a:r>
            <a:rPr lang="en-US" dirty="0"/>
            <a:t>PROOF-HD</a:t>
          </a:r>
        </a:p>
      </dgm:t>
    </dgm:pt>
    <dgm:pt modelId="{2AF5B98B-5970-4D6C-9278-B8F6DA228910}" type="parTrans" cxnId="{CDEA0AFB-7298-4271-B1F2-8225BDAFDDC5}">
      <dgm:prSet/>
      <dgm:spPr/>
      <dgm:t>
        <a:bodyPr/>
        <a:lstStyle/>
        <a:p>
          <a:endParaRPr lang="en-US"/>
        </a:p>
      </dgm:t>
    </dgm:pt>
    <dgm:pt modelId="{7189948A-7E6B-420B-B7B6-339529C4EA9A}" type="sibTrans" cxnId="{CDEA0AFB-7298-4271-B1F2-8225BDAFDDC5}">
      <dgm:prSet/>
      <dgm:spPr/>
      <dgm:t>
        <a:bodyPr/>
        <a:lstStyle/>
        <a:p>
          <a:endParaRPr lang="en-US"/>
        </a:p>
      </dgm:t>
    </dgm:pt>
    <dgm:pt modelId="{89CD0D20-3133-453C-BEF6-116F7A406366}">
      <dgm:prSet/>
      <dgm:spPr/>
      <dgm:t>
        <a:bodyPr/>
        <a:lstStyle/>
        <a:p>
          <a:r>
            <a:rPr lang="en-US" dirty="0"/>
            <a:t>uniQure</a:t>
          </a:r>
        </a:p>
      </dgm:t>
    </dgm:pt>
    <dgm:pt modelId="{9AB90ED9-4B76-4A04-9478-C2E100146A90}" type="parTrans" cxnId="{D9B40591-9C15-4611-965B-086E71002664}">
      <dgm:prSet/>
      <dgm:spPr/>
      <dgm:t>
        <a:bodyPr/>
        <a:lstStyle/>
        <a:p>
          <a:endParaRPr lang="en-US"/>
        </a:p>
      </dgm:t>
    </dgm:pt>
    <dgm:pt modelId="{476E74CD-1C2B-424A-82A3-8A8D858B5320}" type="sibTrans" cxnId="{D9B40591-9C15-4611-965B-086E71002664}">
      <dgm:prSet/>
      <dgm:spPr/>
      <dgm:t>
        <a:bodyPr/>
        <a:lstStyle/>
        <a:p>
          <a:endParaRPr lang="en-US"/>
        </a:p>
      </dgm:t>
    </dgm:pt>
    <dgm:pt modelId="{C926062E-E5B4-4AF2-AC66-B85B16F2D683}">
      <dgm:prSet/>
      <dgm:spPr/>
      <dgm:t>
        <a:bodyPr/>
        <a:lstStyle/>
        <a:p>
          <a:r>
            <a:rPr lang="en-US" dirty="0"/>
            <a:t>ENROLL-HD</a:t>
          </a:r>
        </a:p>
      </dgm:t>
    </dgm:pt>
    <dgm:pt modelId="{6E7904C2-88A8-4C32-AE71-DFBDC0B7803B}" type="parTrans" cxnId="{FB3BA1B1-6181-4AF5-84BA-3CD0077770BB}">
      <dgm:prSet/>
      <dgm:spPr/>
      <dgm:t>
        <a:bodyPr/>
        <a:lstStyle/>
        <a:p>
          <a:endParaRPr lang="en-US"/>
        </a:p>
      </dgm:t>
    </dgm:pt>
    <dgm:pt modelId="{C66B0248-4336-4E1B-95B9-F52022284D43}" type="sibTrans" cxnId="{FB3BA1B1-6181-4AF5-84BA-3CD0077770BB}">
      <dgm:prSet/>
      <dgm:spPr/>
      <dgm:t>
        <a:bodyPr/>
        <a:lstStyle/>
        <a:p>
          <a:endParaRPr lang="en-US"/>
        </a:p>
      </dgm:t>
    </dgm:pt>
    <dgm:pt modelId="{85B495E0-25A6-45CA-8570-FF6B7883E7FA}" type="pres">
      <dgm:prSet presAssocID="{D242A895-9247-45D2-A0A8-917B7E3C1E7A}" presName="linear" presStyleCnt="0">
        <dgm:presLayoutVars>
          <dgm:animLvl val="lvl"/>
          <dgm:resizeHandles val="exact"/>
        </dgm:presLayoutVars>
      </dgm:prSet>
      <dgm:spPr/>
    </dgm:pt>
    <dgm:pt modelId="{FE421C83-F9AE-4D8D-B6EF-EDABBF9640E2}" type="pres">
      <dgm:prSet presAssocID="{FB751029-FF67-421B-B3C5-1F67C20A1EF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7DEA1A-8AFA-493E-99B8-D4201F978D04}" type="pres">
      <dgm:prSet presAssocID="{FF3E6938-82C8-46BD-BD59-BAE6C04D6AEB}" presName="spacer" presStyleCnt="0"/>
      <dgm:spPr/>
    </dgm:pt>
    <dgm:pt modelId="{E749D312-7571-4618-8DD0-685C408F7A3E}" type="pres">
      <dgm:prSet presAssocID="{4960F9CE-D7BC-4DC2-BE42-3CB0C3DF669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76EDFD4-EA84-4150-990F-C21711E2C8FB}" type="pres">
      <dgm:prSet presAssocID="{D1DE81C8-44F8-48FA-AEB2-BE706412F83F}" presName="spacer" presStyleCnt="0"/>
      <dgm:spPr/>
    </dgm:pt>
    <dgm:pt modelId="{0DDBC085-4017-4B28-94C9-B2C9C1E7E923}" type="pres">
      <dgm:prSet presAssocID="{881E6AFE-19AF-4141-B032-46FEF0F727B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969D789-EA40-49E7-A4EB-8D5C1ACB0308}" type="pres">
      <dgm:prSet presAssocID="{7189948A-7E6B-420B-B7B6-339529C4EA9A}" presName="spacer" presStyleCnt="0"/>
      <dgm:spPr/>
    </dgm:pt>
    <dgm:pt modelId="{759E47F3-2746-4398-9E57-B27BE610CE90}" type="pres">
      <dgm:prSet presAssocID="{89CD0D20-3133-453C-BEF6-116F7A40636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7FEA741-D5E9-4954-9B75-FFBFD7619A5B}" type="pres">
      <dgm:prSet presAssocID="{476E74CD-1C2B-424A-82A3-8A8D858B5320}" presName="spacer" presStyleCnt="0"/>
      <dgm:spPr/>
    </dgm:pt>
    <dgm:pt modelId="{887E8CAA-18D2-482E-B237-DB26BEA2714C}" type="pres">
      <dgm:prSet presAssocID="{C926062E-E5B4-4AF2-AC66-B85B16F2D68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879BB11-4417-4E12-994A-C475BE2A0448}" type="presOf" srcId="{C926062E-E5B4-4AF2-AC66-B85B16F2D683}" destId="{887E8CAA-18D2-482E-B237-DB26BEA2714C}" srcOrd="0" destOrd="0" presId="urn:microsoft.com/office/officeart/2005/8/layout/vList2"/>
    <dgm:cxn modelId="{F3055F13-16BD-40C4-9ED6-D79E3BBB2A1F}" type="presOf" srcId="{4960F9CE-D7BC-4DC2-BE42-3CB0C3DF669D}" destId="{E749D312-7571-4618-8DD0-685C408F7A3E}" srcOrd="0" destOrd="0" presId="urn:microsoft.com/office/officeart/2005/8/layout/vList2"/>
    <dgm:cxn modelId="{9C5B326D-4A3E-4037-999C-FF033973B1E8}" type="presOf" srcId="{89CD0D20-3133-453C-BEF6-116F7A406366}" destId="{759E47F3-2746-4398-9E57-B27BE610CE90}" srcOrd="0" destOrd="0" presId="urn:microsoft.com/office/officeart/2005/8/layout/vList2"/>
    <dgm:cxn modelId="{D9B40591-9C15-4611-965B-086E71002664}" srcId="{D242A895-9247-45D2-A0A8-917B7E3C1E7A}" destId="{89CD0D20-3133-453C-BEF6-116F7A406366}" srcOrd="3" destOrd="0" parTransId="{9AB90ED9-4B76-4A04-9478-C2E100146A90}" sibTransId="{476E74CD-1C2B-424A-82A3-8A8D858B5320}"/>
    <dgm:cxn modelId="{B343779D-7B04-4DF9-A911-DEFA08AE1F98}" type="presOf" srcId="{D242A895-9247-45D2-A0A8-917B7E3C1E7A}" destId="{85B495E0-25A6-45CA-8570-FF6B7883E7FA}" srcOrd="0" destOrd="0" presId="urn:microsoft.com/office/officeart/2005/8/layout/vList2"/>
    <dgm:cxn modelId="{EA5A749F-55F9-4A05-ACDE-977BB0A32F47}" srcId="{D242A895-9247-45D2-A0A8-917B7E3C1E7A}" destId="{4960F9CE-D7BC-4DC2-BE42-3CB0C3DF669D}" srcOrd="1" destOrd="0" parTransId="{59FC0408-1BE7-437E-906E-35110482E485}" sibTransId="{D1DE81C8-44F8-48FA-AEB2-BE706412F83F}"/>
    <dgm:cxn modelId="{0ED367A9-346F-4D1C-9158-20C63CA4A257}" srcId="{D242A895-9247-45D2-A0A8-917B7E3C1E7A}" destId="{FB751029-FF67-421B-B3C5-1F67C20A1EF6}" srcOrd="0" destOrd="0" parTransId="{E6DDDF6E-50CF-48D2-B30B-3BDBC072FCE0}" sibTransId="{FF3E6938-82C8-46BD-BD59-BAE6C04D6AEB}"/>
    <dgm:cxn modelId="{FB3BA1B1-6181-4AF5-84BA-3CD0077770BB}" srcId="{D242A895-9247-45D2-A0A8-917B7E3C1E7A}" destId="{C926062E-E5B4-4AF2-AC66-B85B16F2D683}" srcOrd="4" destOrd="0" parTransId="{6E7904C2-88A8-4C32-AE71-DFBDC0B7803B}" sibTransId="{C66B0248-4336-4E1B-95B9-F52022284D43}"/>
    <dgm:cxn modelId="{189874BA-9D26-411B-BF4D-3EC3698AF66E}" type="presOf" srcId="{FB751029-FF67-421B-B3C5-1F67C20A1EF6}" destId="{FE421C83-F9AE-4D8D-B6EF-EDABBF9640E2}" srcOrd="0" destOrd="0" presId="urn:microsoft.com/office/officeart/2005/8/layout/vList2"/>
    <dgm:cxn modelId="{526234CB-85A1-4702-B102-31DF762DFD93}" type="presOf" srcId="{881E6AFE-19AF-4141-B032-46FEF0F727B5}" destId="{0DDBC085-4017-4B28-94C9-B2C9C1E7E923}" srcOrd="0" destOrd="0" presId="urn:microsoft.com/office/officeart/2005/8/layout/vList2"/>
    <dgm:cxn modelId="{CDEA0AFB-7298-4271-B1F2-8225BDAFDDC5}" srcId="{D242A895-9247-45D2-A0A8-917B7E3C1E7A}" destId="{881E6AFE-19AF-4141-B032-46FEF0F727B5}" srcOrd="2" destOrd="0" parTransId="{2AF5B98B-5970-4D6C-9278-B8F6DA228910}" sibTransId="{7189948A-7E6B-420B-B7B6-339529C4EA9A}"/>
    <dgm:cxn modelId="{0E1493A6-7DD0-4CFB-9536-A018A3EA9A0A}" type="presParOf" srcId="{85B495E0-25A6-45CA-8570-FF6B7883E7FA}" destId="{FE421C83-F9AE-4D8D-B6EF-EDABBF9640E2}" srcOrd="0" destOrd="0" presId="urn:microsoft.com/office/officeart/2005/8/layout/vList2"/>
    <dgm:cxn modelId="{F42FAB50-83F8-4909-B891-716FEF2D245E}" type="presParOf" srcId="{85B495E0-25A6-45CA-8570-FF6B7883E7FA}" destId="{617DEA1A-8AFA-493E-99B8-D4201F978D04}" srcOrd="1" destOrd="0" presId="urn:microsoft.com/office/officeart/2005/8/layout/vList2"/>
    <dgm:cxn modelId="{AC449A26-DE18-4F39-B5C5-90EA171F8574}" type="presParOf" srcId="{85B495E0-25A6-45CA-8570-FF6B7883E7FA}" destId="{E749D312-7571-4618-8DD0-685C408F7A3E}" srcOrd="2" destOrd="0" presId="urn:microsoft.com/office/officeart/2005/8/layout/vList2"/>
    <dgm:cxn modelId="{96F224D1-F862-4A6A-AEE5-ED690FB63987}" type="presParOf" srcId="{85B495E0-25A6-45CA-8570-FF6B7883E7FA}" destId="{B76EDFD4-EA84-4150-990F-C21711E2C8FB}" srcOrd="3" destOrd="0" presId="urn:microsoft.com/office/officeart/2005/8/layout/vList2"/>
    <dgm:cxn modelId="{9772479F-9C29-4F4C-828C-06F8D339C480}" type="presParOf" srcId="{85B495E0-25A6-45CA-8570-FF6B7883E7FA}" destId="{0DDBC085-4017-4B28-94C9-B2C9C1E7E923}" srcOrd="4" destOrd="0" presId="urn:microsoft.com/office/officeart/2005/8/layout/vList2"/>
    <dgm:cxn modelId="{1F918607-5316-42B1-AC48-EFB6B219DE28}" type="presParOf" srcId="{85B495E0-25A6-45CA-8570-FF6B7883E7FA}" destId="{2969D789-EA40-49E7-A4EB-8D5C1ACB0308}" srcOrd="5" destOrd="0" presId="urn:microsoft.com/office/officeart/2005/8/layout/vList2"/>
    <dgm:cxn modelId="{680831EC-D157-4C23-AF8D-7E02FF8D69C6}" type="presParOf" srcId="{85B495E0-25A6-45CA-8570-FF6B7883E7FA}" destId="{759E47F3-2746-4398-9E57-B27BE610CE90}" srcOrd="6" destOrd="0" presId="urn:microsoft.com/office/officeart/2005/8/layout/vList2"/>
    <dgm:cxn modelId="{9CAB66A9-ABFD-4D18-ABCE-66AA5E227B75}" type="presParOf" srcId="{85B495E0-25A6-45CA-8570-FF6B7883E7FA}" destId="{A7FEA741-D5E9-4954-9B75-FFBFD7619A5B}" srcOrd="7" destOrd="0" presId="urn:microsoft.com/office/officeart/2005/8/layout/vList2"/>
    <dgm:cxn modelId="{A8840087-1129-4A48-A753-656A9E6FA9CF}" type="presParOf" srcId="{85B495E0-25A6-45CA-8570-FF6B7883E7FA}" destId="{887E8CAA-18D2-482E-B237-DB26BEA2714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F2998E-0D9A-4A11-A2FB-CD119DC9007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068C20-2711-4214-937D-3160BE3B44ED}">
      <dgm:prSet custT="1"/>
      <dgm:spPr/>
      <dgm:t>
        <a:bodyPr/>
        <a:lstStyle/>
        <a:p>
          <a:pPr algn="ctr"/>
          <a:r>
            <a:rPr lang="en-US" sz="3600" dirty="0"/>
            <a:t>ChANGE-HD</a:t>
          </a:r>
          <a:endParaRPr lang="en-US" sz="2500" dirty="0"/>
        </a:p>
      </dgm:t>
    </dgm:pt>
    <dgm:pt modelId="{20FE0C5D-5BA4-4BDB-8D89-055F069AC360}" type="parTrans" cxnId="{18163C06-061B-41FB-9C35-7433E7409F7D}">
      <dgm:prSet/>
      <dgm:spPr/>
      <dgm:t>
        <a:bodyPr/>
        <a:lstStyle/>
        <a:p>
          <a:endParaRPr lang="en-US"/>
        </a:p>
      </dgm:t>
    </dgm:pt>
    <dgm:pt modelId="{9A62B0E0-50FC-4D99-B3C9-D8FEC12BA40E}" type="sibTrans" cxnId="{18163C06-061B-41FB-9C35-7433E7409F7D}">
      <dgm:prSet/>
      <dgm:spPr/>
      <dgm:t>
        <a:bodyPr/>
        <a:lstStyle/>
        <a:p>
          <a:endParaRPr lang="en-US"/>
        </a:p>
      </dgm:t>
    </dgm:pt>
    <dgm:pt modelId="{B1D61081-FB81-4844-87E4-652D6A136E4F}">
      <dgm:prSet custT="1"/>
      <dgm:spPr/>
      <dgm:t>
        <a:bodyPr/>
        <a:lstStyle/>
        <a:p>
          <a:pPr algn="ctr"/>
          <a:r>
            <a:rPr lang="en-US" sz="3600" dirty="0"/>
            <a:t>KINECT-HD</a:t>
          </a:r>
        </a:p>
      </dgm:t>
    </dgm:pt>
    <dgm:pt modelId="{C8F0BCFC-16A2-4685-B73C-C706A325B5B8}" type="parTrans" cxnId="{C8E3A71B-F22D-40EF-A0DB-1CA383D43A50}">
      <dgm:prSet/>
      <dgm:spPr/>
      <dgm:t>
        <a:bodyPr/>
        <a:lstStyle/>
        <a:p>
          <a:endParaRPr lang="en-US"/>
        </a:p>
      </dgm:t>
    </dgm:pt>
    <dgm:pt modelId="{7BD75DFE-CC1C-464F-A8E8-28D0856476A8}" type="sibTrans" cxnId="{C8E3A71B-F22D-40EF-A0DB-1CA383D43A50}">
      <dgm:prSet/>
      <dgm:spPr/>
      <dgm:t>
        <a:bodyPr/>
        <a:lstStyle/>
        <a:p>
          <a:endParaRPr lang="en-US"/>
        </a:p>
      </dgm:t>
    </dgm:pt>
    <dgm:pt modelId="{769724F8-0B56-4713-90A2-EA8A00CF42E2}">
      <dgm:prSet custT="1"/>
      <dgm:spPr/>
      <dgm:t>
        <a:bodyPr/>
        <a:lstStyle/>
        <a:p>
          <a:pPr algn="ctr"/>
          <a:r>
            <a:rPr lang="en-US" sz="3600" dirty="0"/>
            <a:t>PROOF-HD</a:t>
          </a:r>
        </a:p>
      </dgm:t>
    </dgm:pt>
    <dgm:pt modelId="{ADF4BD61-3870-4B68-96C7-533BA5022A66}" type="parTrans" cxnId="{19490E93-FA68-4206-B256-080445A03D5D}">
      <dgm:prSet/>
      <dgm:spPr/>
      <dgm:t>
        <a:bodyPr/>
        <a:lstStyle/>
        <a:p>
          <a:endParaRPr lang="en-US"/>
        </a:p>
      </dgm:t>
    </dgm:pt>
    <dgm:pt modelId="{9B7C9B82-90B7-4C3E-808E-B6DE1374A12E}" type="sibTrans" cxnId="{19490E93-FA68-4206-B256-080445A03D5D}">
      <dgm:prSet/>
      <dgm:spPr/>
      <dgm:t>
        <a:bodyPr/>
        <a:lstStyle/>
        <a:p>
          <a:endParaRPr lang="en-US"/>
        </a:p>
      </dgm:t>
    </dgm:pt>
    <dgm:pt modelId="{849D3774-9975-4536-8FC4-BB321B17BDD4}">
      <dgm:prSet custT="1"/>
      <dgm:spPr/>
      <dgm:t>
        <a:bodyPr/>
        <a:lstStyle/>
        <a:p>
          <a:pPr algn="ctr"/>
          <a:r>
            <a:rPr lang="en-US" sz="3600" dirty="0"/>
            <a:t>ENROLL-HD</a:t>
          </a:r>
        </a:p>
      </dgm:t>
    </dgm:pt>
    <dgm:pt modelId="{43A40AB4-3E4E-4C1D-A7F4-E929777813CE}" type="parTrans" cxnId="{F9CA5562-4C04-4B66-98D4-C8EEB69ABC94}">
      <dgm:prSet/>
      <dgm:spPr/>
      <dgm:t>
        <a:bodyPr/>
        <a:lstStyle/>
        <a:p>
          <a:endParaRPr lang="en-US"/>
        </a:p>
      </dgm:t>
    </dgm:pt>
    <dgm:pt modelId="{DA23E8FE-D1B7-4871-A8BD-8BB71EC996D2}" type="sibTrans" cxnId="{F9CA5562-4C04-4B66-98D4-C8EEB69ABC94}">
      <dgm:prSet/>
      <dgm:spPr/>
      <dgm:t>
        <a:bodyPr/>
        <a:lstStyle/>
        <a:p>
          <a:endParaRPr lang="en-US"/>
        </a:p>
      </dgm:t>
    </dgm:pt>
    <dgm:pt modelId="{C920F2BF-D0B8-4EB6-8828-A0FFC188836B}">
      <dgm:prSet custT="1"/>
      <dgm:spPr/>
      <dgm:t>
        <a:bodyPr/>
        <a:lstStyle/>
        <a:p>
          <a:pPr algn="ctr"/>
          <a:r>
            <a:rPr lang="en-US" sz="3200" dirty="0" err="1"/>
            <a:t>uniQure</a:t>
          </a:r>
          <a:r>
            <a:rPr lang="en-US" sz="3200" dirty="0"/>
            <a:t> AMT-130</a:t>
          </a:r>
        </a:p>
      </dgm:t>
    </dgm:pt>
    <dgm:pt modelId="{C57F1C5B-B538-4DC5-8FB2-E520D96ECDFD}" type="parTrans" cxnId="{B385F968-18AD-43CA-A0F6-DD6AA1E764F7}">
      <dgm:prSet/>
      <dgm:spPr/>
      <dgm:t>
        <a:bodyPr/>
        <a:lstStyle/>
        <a:p>
          <a:endParaRPr lang="en-US"/>
        </a:p>
      </dgm:t>
    </dgm:pt>
    <dgm:pt modelId="{86A7B2C9-467A-4B8C-B8D3-8BEAC4FE6658}" type="sibTrans" cxnId="{B385F968-18AD-43CA-A0F6-DD6AA1E764F7}">
      <dgm:prSet/>
      <dgm:spPr/>
      <dgm:t>
        <a:bodyPr/>
        <a:lstStyle/>
        <a:p>
          <a:endParaRPr lang="en-US"/>
        </a:p>
      </dgm:t>
    </dgm:pt>
    <dgm:pt modelId="{512AAAD2-0806-4B2E-8F9A-3ECEC5F839DF}">
      <dgm:prSet/>
      <dgm:spPr/>
      <dgm:t>
        <a:bodyPr/>
        <a:lstStyle/>
        <a:p>
          <a:pPr algn="ctr"/>
          <a:r>
            <a:rPr lang="en-US" dirty="0"/>
            <a:t>7-Tesla MRI Study</a:t>
          </a:r>
        </a:p>
      </dgm:t>
    </dgm:pt>
    <dgm:pt modelId="{BDA36891-4137-4947-A1FC-5709AB1848B9}" type="parTrans" cxnId="{FDFC3234-ED3B-455F-8818-E828898CEA4C}">
      <dgm:prSet/>
      <dgm:spPr/>
      <dgm:t>
        <a:bodyPr/>
        <a:lstStyle/>
        <a:p>
          <a:endParaRPr lang="en-US"/>
        </a:p>
      </dgm:t>
    </dgm:pt>
    <dgm:pt modelId="{898E33A1-FB2B-4685-8105-DF888FD72AD0}" type="sibTrans" cxnId="{FDFC3234-ED3B-455F-8818-E828898CEA4C}">
      <dgm:prSet/>
      <dgm:spPr/>
      <dgm:t>
        <a:bodyPr/>
        <a:lstStyle/>
        <a:p>
          <a:endParaRPr lang="en-US"/>
        </a:p>
      </dgm:t>
    </dgm:pt>
    <dgm:pt modelId="{BF3CBD2F-1A52-4666-B515-262BF2A339B5}" type="pres">
      <dgm:prSet presAssocID="{20F2998E-0D9A-4A11-A2FB-CD119DC90076}" presName="linear" presStyleCnt="0">
        <dgm:presLayoutVars>
          <dgm:animLvl val="lvl"/>
          <dgm:resizeHandles val="exact"/>
        </dgm:presLayoutVars>
      </dgm:prSet>
      <dgm:spPr/>
    </dgm:pt>
    <dgm:pt modelId="{1D79981C-CF1F-4AEB-98BC-2C7133C8A8C8}" type="pres">
      <dgm:prSet presAssocID="{6C068C20-2711-4214-937D-3160BE3B44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53757C6-022F-4C9B-AF7D-E697D08FA731}" type="pres">
      <dgm:prSet presAssocID="{9A62B0E0-50FC-4D99-B3C9-D8FEC12BA40E}" presName="spacer" presStyleCnt="0"/>
      <dgm:spPr/>
    </dgm:pt>
    <dgm:pt modelId="{8BFEA101-0E6D-4A09-B5BB-FB634EFA24CC}" type="pres">
      <dgm:prSet presAssocID="{B1D61081-FB81-4844-87E4-652D6A136E4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2B59865-7457-420B-AC7B-EA24FAA56A5F}" type="pres">
      <dgm:prSet presAssocID="{7BD75DFE-CC1C-464F-A8E8-28D0856476A8}" presName="spacer" presStyleCnt="0"/>
      <dgm:spPr/>
    </dgm:pt>
    <dgm:pt modelId="{6BB29ED7-0746-46F6-B01D-25E2E47C31F1}" type="pres">
      <dgm:prSet presAssocID="{769724F8-0B56-4713-90A2-EA8A00CF42E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47F3F46-CD87-418B-9163-922EAFDF50A9}" type="pres">
      <dgm:prSet presAssocID="{9B7C9B82-90B7-4C3E-808E-B6DE1374A12E}" presName="spacer" presStyleCnt="0"/>
      <dgm:spPr/>
    </dgm:pt>
    <dgm:pt modelId="{571D2781-4FD6-423F-AB58-B2B5F1231005}" type="pres">
      <dgm:prSet presAssocID="{849D3774-9975-4536-8FC4-BB321B17BDD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3569AB5-5072-4C05-BBFB-5A150BBB500D}" type="pres">
      <dgm:prSet presAssocID="{DA23E8FE-D1B7-4871-A8BD-8BB71EC996D2}" presName="spacer" presStyleCnt="0"/>
      <dgm:spPr/>
    </dgm:pt>
    <dgm:pt modelId="{AC9EA422-1CDD-4A53-8F19-46B6BDB32B5A}" type="pres">
      <dgm:prSet presAssocID="{C920F2BF-D0B8-4EB6-8828-A0FFC188836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6D46E54-78DF-4B15-B4BF-21D13FA08D9C}" type="pres">
      <dgm:prSet presAssocID="{86A7B2C9-467A-4B8C-B8D3-8BEAC4FE6658}" presName="spacer" presStyleCnt="0"/>
      <dgm:spPr/>
    </dgm:pt>
    <dgm:pt modelId="{45CD1BB1-2F39-4700-898E-862A1A2E6D64}" type="pres">
      <dgm:prSet presAssocID="{512AAAD2-0806-4B2E-8F9A-3ECEC5F839D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8163C06-061B-41FB-9C35-7433E7409F7D}" srcId="{20F2998E-0D9A-4A11-A2FB-CD119DC90076}" destId="{6C068C20-2711-4214-937D-3160BE3B44ED}" srcOrd="0" destOrd="0" parTransId="{20FE0C5D-5BA4-4BDB-8D89-055F069AC360}" sibTransId="{9A62B0E0-50FC-4D99-B3C9-D8FEC12BA40E}"/>
    <dgm:cxn modelId="{C2F2361B-4230-4928-AF73-DEE29AC230D9}" type="presOf" srcId="{6C068C20-2711-4214-937D-3160BE3B44ED}" destId="{1D79981C-CF1F-4AEB-98BC-2C7133C8A8C8}" srcOrd="0" destOrd="0" presId="urn:microsoft.com/office/officeart/2005/8/layout/vList2"/>
    <dgm:cxn modelId="{C8E3A71B-F22D-40EF-A0DB-1CA383D43A50}" srcId="{20F2998E-0D9A-4A11-A2FB-CD119DC90076}" destId="{B1D61081-FB81-4844-87E4-652D6A136E4F}" srcOrd="1" destOrd="0" parTransId="{C8F0BCFC-16A2-4685-B73C-C706A325B5B8}" sibTransId="{7BD75DFE-CC1C-464F-A8E8-28D0856476A8}"/>
    <dgm:cxn modelId="{FDFC3234-ED3B-455F-8818-E828898CEA4C}" srcId="{20F2998E-0D9A-4A11-A2FB-CD119DC90076}" destId="{512AAAD2-0806-4B2E-8F9A-3ECEC5F839DF}" srcOrd="5" destOrd="0" parTransId="{BDA36891-4137-4947-A1FC-5709AB1848B9}" sibTransId="{898E33A1-FB2B-4685-8105-DF888FD72AD0}"/>
    <dgm:cxn modelId="{C3502E3B-C421-4966-A778-2659DDA4F81E}" type="presOf" srcId="{849D3774-9975-4536-8FC4-BB321B17BDD4}" destId="{571D2781-4FD6-423F-AB58-B2B5F1231005}" srcOrd="0" destOrd="0" presId="urn:microsoft.com/office/officeart/2005/8/layout/vList2"/>
    <dgm:cxn modelId="{F9CA5562-4C04-4B66-98D4-C8EEB69ABC94}" srcId="{20F2998E-0D9A-4A11-A2FB-CD119DC90076}" destId="{849D3774-9975-4536-8FC4-BB321B17BDD4}" srcOrd="3" destOrd="0" parTransId="{43A40AB4-3E4E-4C1D-A7F4-E929777813CE}" sibTransId="{DA23E8FE-D1B7-4871-A8BD-8BB71EC996D2}"/>
    <dgm:cxn modelId="{B385F968-18AD-43CA-A0F6-DD6AA1E764F7}" srcId="{20F2998E-0D9A-4A11-A2FB-CD119DC90076}" destId="{C920F2BF-D0B8-4EB6-8828-A0FFC188836B}" srcOrd="4" destOrd="0" parTransId="{C57F1C5B-B538-4DC5-8FB2-E520D96ECDFD}" sibTransId="{86A7B2C9-467A-4B8C-B8D3-8BEAC4FE6658}"/>
    <dgm:cxn modelId="{2BFE237A-A9BE-4413-815E-6FF40D36B1DC}" type="presOf" srcId="{C920F2BF-D0B8-4EB6-8828-A0FFC188836B}" destId="{AC9EA422-1CDD-4A53-8F19-46B6BDB32B5A}" srcOrd="0" destOrd="0" presId="urn:microsoft.com/office/officeart/2005/8/layout/vList2"/>
    <dgm:cxn modelId="{3AB7B485-7FF2-4A01-89D6-0794191B2832}" type="presOf" srcId="{20F2998E-0D9A-4A11-A2FB-CD119DC90076}" destId="{BF3CBD2F-1A52-4666-B515-262BF2A339B5}" srcOrd="0" destOrd="0" presId="urn:microsoft.com/office/officeart/2005/8/layout/vList2"/>
    <dgm:cxn modelId="{19490E93-FA68-4206-B256-080445A03D5D}" srcId="{20F2998E-0D9A-4A11-A2FB-CD119DC90076}" destId="{769724F8-0B56-4713-90A2-EA8A00CF42E2}" srcOrd="2" destOrd="0" parTransId="{ADF4BD61-3870-4B68-96C7-533BA5022A66}" sibTransId="{9B7C9B82-90B7-4C3E-808E-B6DE1374A12E}"/>
    <dgm:cxn modelId="{9E54089A-8AA0-492D-8316-61F2714EBD64}" type="presOf" srcId="{769724F8-0B56-4713-90A2-EA8A00CF42E2}" destId="{6BB29ED7-0746-46F6-B01D-25E2E47C31F1}" srcOrd="0" destOrd="0" presId="urn:microsoft.com/office/officeart/2005/8/layout/vList2"/>
    <dgm:cxn modelId="{5D13C8B2-83A3-45B5-A77A-043F5959C116}" type="presOf" srcId="{512AAAD2-0806-4B2E-8F9A-3ECEC5F839DF}" destId="{45CD1BB1-2F39-4700-898E-862A1A2E6D64}" srcOrd="0" destOrd="0" presId="urn:microsoft.com/office/officeart/2005/8/layout/vList2"/>
    <dgm:cxn modelId="{2C45F2C5-D51B-489C-B4BF-8A6C958C9DB6}" type="presOf" srcId="{B1D61081-FB81-4844-87E4-652D6A136E4F}" destId="{8BFEA101-0E6D-4A09-B5BB-FB634EFA24CC}" srcOrd="0" destOrd="0" presId="urn:microsoft.com/office/officeart/2005/8/layout/vList2"/>
    <dgm:cxn modelId="{98528EAE-0CEE-4093-8589-7E5A652F8DD7}" type="presParOf" srcId="{BF3CBD2F-1A52-4666-B515-262BF2A339B5}" destId="{1D79981C-CF1F-4AEB-98BC-2C7133C8A8C8}" srcOrd="0" destOrd="0" presId="urn:microsoft.com/office/officeart/2005/8/layout/vList2"/>
    <dgm:cxn modelId="{E94F980E-88BC-4828-927D-F4E736353724}" type="presParOf" srcId="{BF3CBD2F-1A52-4666-B515-262BF2A339B5}" destId="{A53757C6-022F-4C9B-AF7D-E697D08FA731}" srcOrd="1" destOrd="0" presId="urn:microsoft.com/office/officeart/2005/8/layout/vList2"/>
    <dgm:cxn modelId="{4DB623C2-CB61-49C5-B79B-66656FF15A54}" type="presParOf" srcId="{BF3CBD2F-1A52-4666-B515-262BF2A339B5}" destId="{8BFEA101-0E6D-4A09-B5BB-FB634EFA24CC}" srcOrd="2" destOrd="0" presId="urn:microsoft.com/office/officeart/2005/8/layout/vList2"/>
    <dgm:cxn modelId="{3B35738A-A024-481D-807A-FD2BAA416A90}" type="presParOf" srcId="{BF3CBD2F-1A52-4666-B515-262BF2A339B5}" destId="{F2B59865-7457-420B-AC7B-EA24FAA56A5F}" srcOrd="3" destOrd="0" presId="urn:microsoft.com/office/officeart/2005/8/layout/vList2"/>
    <dgm:cxn modelId="{4821E356-EEB4-41A9-BB71-DE12F94F1386}" type="presParOf" srcId="{BF3CBD2F-1A52-4666-B515-262BF2A339B5}" destId="{6BB29ED7-0746-46F6-B01D-25E2E47C31F1}" srcOrd="4" destOrd="0" presId="urn:microsoft.com/office/officeart/2005/8/layout/vList2"/>
    <dgm:cxn modelId="{AB114A73-2529-43F9-A22D-77748D933648}" type="presParOf" srcId="{BF3CBD2F-1A52-4666-B515-262BF2A339B5}" destId="{B47F3F46-CD87-418B-9163-922EAFDF50A9}" srcOrd="5" destOrd="0" presId="urn:microsoft.com/office/officeart/2005/8/layout/vList2"/>
    <dgm:cxn modelId="{874DFBF4-3476-4C70-8AC1-3ED5AFBA2EAF}" type="presParOf" srcId="{BF3CBD2F-1A52-4666-B515-262BF2A339B5}" destId="{571D2781-4FD6-423F-AB58-B2B5F1231005}" srcOrd="6" destOrd="0" presId="urn:microsoft.com/office/officeart/2005/8/layout/vList2"/>
    <dgm:cxn modelId="{DC093D53-1C75-49E4-81E0-5BCA76D2F908}" type="presParOf" srcId="{BF3CBD2F-1A52-4666-B515-262BF2A339B5}" destId="{13569AB5-5072-4C05-BBFB-5A150BBB500D}" srcOrd="7" destOrd="0" presId="urn:microsoft.com/office/officeart/2005/8/layout/vList2"/>
    <dgm:cxn modelId="{A680BADE-DB94-4432-BDD3-944F7E28330E}" type="presParOf" srcId="{BF3CBD2F-1A52-4666-B515-262BF2A339B5}" destId="{AC9EA422-1CDD-4A53-8F19-46B6BDB32B5A}" srcOrd="8" destOrd="0" presId="urn:microsoft.com/office/officeart/2005/8/layout/vList2"/>
    <dgm:cxn modelId="{DEB86DA7-3650-4296-86E8-C47EB0316CF4}" type="presParOf" srcId="{BF3CBD2F-1A52-4666-B515-262BF2A339B5}" destId="{36D46E54-78DF-4B15-B4BF-21D13FA08D9C}" srcOrd="9" destOrd="0" presId="urn:microsoft.com/office/officeart/2005/8/layout/vList2"/>
    <dgm:cxn modelId="{04279336-5B0F-4A74-B4B3-4BBFCBB58822}" type="presParOf" srcId="{BF3CBD2F-1A52-4666-B515-262BF2A339B5}" destId="{45CD1BB1-2F39-4700-898E-862A1A2E6D6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42A895-9247-45D2-A0A8-917B7E3C1E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751029-FF67-421B-B3C5-1F67C20A1EF6}">
      <dgm:prSet custT="1"/>
      <dgm:spPr/>
      <dgm:t>
        <a:bodyPr/>
        <a:lstStyle/>
        <a:p>
          <a:pPr algn="l"/>
          <a:r>
            <a:rPr lang="en-US" sz="4800" dirty="0"/>
            <a:t>             UCSF</a:t>
          </a:r>
          <a:br>
            <a:rPr lang="en-US" sz="4800" dirty="0"/>
          </a:br>
          <a:r>
            <a:rPr lang="en-US" sz="1800" dirty="0"/>
            <a:t>Julia Glueck, BS 	      Theresa Driscoll	</a:t>
          </a:r>
          <a:br>
            <a:rPr lang="en-US" sz="1800" dirty="0"/>
          </a:br>
          <a:r>
            <a:rPr lang="en-US" sz="1800" dirty="0"/>
            <a:t>(415) 502-7640	      (415) 514-0191</a:t>
          </a:r>
          <a:br>
            <a:rPr lang="en-US" sz="1800" dirty="0"/>
          </a:br>
          <a:r>
            <a:rPr lang="en-US" sz="1800" dirty="0"/>
            <a:t>Julia.Glueck@ucsf.edu	      Theresa.Driscoll@ucsf.edu</a:t>
          </a:r>
          <a:br>
            <a:rPr lang="en-US" sz="1800" dirty="0"/>
          </a:br>
          <a:r>
            <a:rPr lang="en-US" sz="1800" dirty="0"/>
            <a:t>     - UniQure AMT-130	            - ENROLL-HD</a:t>
          </a:r>
        </a:p>
        <a:p>
          <a:pPr algn="l"/>
          <a:r>
            <a:rPr lang="en-US" sz="1800" dirty="0"/>
            <a:t>	             - 7-Tesla MRI Study</a:t>
          </a:r>
        </a:p>
      </dgm:t>
    </dgm:pt>
    <dgm:pt modelId="{E6DDDF6E-50CF-48D2-B30B-3BDBC072FCE0}" type="parTrans" cxnId="{0ED367A9-346F-4D1C-9158-20C63CA4A257}">
      <dgm:prSet/>
      <dgm:spPr/>
      <dgm:t>
        <a:bodyPr/>
        <a:lstStyle/>
        <a:p>
          <a:endParaRPr lang="en-US"/>
        </a:p>
      </dgm:t>
    </dgm:pt>
    <dgm:pt modelId="{FF3E6938-82C8-46BD-BD59-BAE6C04D6AEB}" type="sibTrans" cxnId="{0ED367A9-346F-4D1C-9158-20C63CA4A257}">
      <dgm:prSet/>
      <dgm:spPr/>
      <dgm:t>
        <a:bodyPr/>
        <a:lstStyle/>
        <a:p>
          <a:endParaRPr lang="en-US"/>
        </a:p>
      </dgm:t>
    </dgm:pt>
    <dgm:pt modelId="{4960F9CE-D7BC-4DC2-BE42-3CB0C3DF669D}">
      <dgm:prSet custT="1"/>
      <dgm:spPr/>
      <dgm:t>
        <a:bodyPr/>
        <a:lstStyle/>
        <a:p>
          <a:pPr algn="ctr"/>
          <a:r>
            <a:rPr lang="en-US" sz="3700" dirty="0"/>
            <a:t>Stanford</a:t>
          </a:r>
          <a:br>
            <a:rPr lang="en-US" sz="3700" dirty="0"/>
          </a:br>
          <a:r>
            <a:rPr lang="en-US" sz="1800" dirty="0"/>
            <a:t>Angela </a:t>
          </a:r>
          <a:r>
            <a:rPr lang="en-US" sz="1800" dirty="0" err="1"/>
            <a:t>Bayot</a:t>
          </a:r>
          <a:r>
            <a:rPr lang="en-US" sz="1800" dirty="0"/>
            <a:t>, RN</a:t>
          </a:r>
          <a:br>
            <a:rPr lang="en-US" sz="1800" dirty="0"/>
          </a:br>
          <a:r>
            <a:rPr lang="en-US" sz="1800" dirty="0"/>
            <a:t>HD Clinic Coordinator</a:t>
          </a:r>
          <a:br>
            <a:rPr lang="en-US" sz="1800" dirty="0"/>
          </a:br>
          <a:r>
            <a:rPr lang="en-US" sz="1800" dirty="0"/>
            <a:t>(650) 723-6060</a:t>
          </a:r>
        </a:p>
      </dgm:t>
    </dgm:pt>
    <dgm:pt modelId="{59FC0408-1BE7-437E-906E-35110482E485}" type="parTrans" cxnId="{EA5A749F-55F9-4A05-ACDE-977BB0A32F47}">
      <dgm:prSet/>
      <dgm:spPr/>
      <dgm:t>
        <a:bodyPr/>
        <a:lstStyle/>
        <a:p>
          <a:endParaRPr lang="en-US"/>
        </a:p>
      </dgm:t>
    </dgm:pt>
    <dgm:pt modelId="{D1DE81C8-44F8-48FA-AEB2-BE706412F83F}" type="sibTrans" cxnId="{EA5A749F-55F9-4A05-ACDE-977BB0A32F47}">
      <dgm:prSet/>
      <dgm:spPr/>
      <dgm:t>
        <a:bodyPr/>
        <a:lstStyle/>
        <a:p>
          <a:endParaRPr lang="en-US"/>
        </a:p>
      </dgm:t>
    </dgm:pt>
    <dgm:pt modelId="{85B495E0-25A6-45CA-8570-FF6B7883E7FA}" type="pres">
      <dgm:prSet presAssocID="{D242A895-9247-45D2-A0A8-917B7E3C1E7A}" presName="linear" presStyleCnt="0">
        <dgm:presLayoutVars>
          <dgm:animLvl val="lvl"/>
          <dgm:resizeHandles val="exact"/>
        </dgm:presLayoutVars>
      </dgm:prSet>
      <dgm:spPr/>
    </dgm:pt>
    <dgm:pt modelId="{FE421C83-F9AE-4D8D-B6EF-EDABBF9640E2}" type="pres">
      <dgm:prSet presAssocID="{FB751029-FF67-421B-B3C5-1F67C20A1EF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17DEA1A-8AFA-493E-99B8-D4201F978D04}" type="pres">
      <dgm:prSet presAssocID="{FF3E6938-82C8-46BD-BD59-BAE6C04D6AEB}" presName="spacer" presStyleCnt="0"/>
      <dgm:spPr/>
    </dgm:pt>
    <dgm:pt modelId="{E749D312-7571-4618-8DD0-685C408F7A3E}" type="pres">
      <dgm:prSet presAssocID="{4960F9CE-D7BC-4DC2-BE42-3CB0C3DF669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3055F13-16BD-40C4-9ED6-D79E3BBB2A1F}" type="presOf" srcId="{4960F9CE-D7BC-4DC2-BE42-3CB0C3DF669D}" destId="{E749D312-7571-4618-8DD0-685C408F7A3E}" srcOrd="0" destOrd="0" presId="urn:microsoft.com/office/officeart/2005/8/layout/vList2"/>
    <dgm:cxn modelId="{B343779D-7B04-4DF9-A911-DEFA08AE1F98}" type="presOf" srcId="{D242A895-9247-45D2-A0A8-917B7E3C1E7A}" destId="{85B495E0-25A6-45CA-8570-FF6B7883E7FA}" srcOrd="0" destOrd="0" presId="urn:microsoft.com/office/officeart/2005/8/layout/vList2"/>
    <dgm:cxn modelId="{EA5A749F-55F9-4A05-ACDE-977BB0A32F47}" srcId="{D242A895-9247-45D2-A0A8-917B7E3C1E7A}" destId="{4960F9CE-D7BC-4DC2-BE42-3CB0C3DF669D}" srcOrd="1" destOrd="0" parTransId="{59FC0408-1BE7-437E-906E-35110482E485}" sibTransId="{D1DE81C8-44F8-48FA-AEB2-BE706412F83F}"/>
    <dgm:cxn modelId="{0ED367A9-346F-4D1C-9158-20C63CA4A257}" srcId="{D242A895-9247-45D2-A0A8-917B7E3C1E7A}" destId="{FB751029-FF67-421B-B3C5-1F67C20A1EF6}" srcOrd="0" destOrd="0" parTransId="{E6DDDF6E-50CF-48D2-B30B-3BDBC072FCE0}" sibTransId="{FF3E6938-82C8-46BD-BD59-BAE6C04D6AEB}"/>
    <dgm:cxn modelId="{189874BA-9D26-411B-BF4D-3EC3698AF66E}" type="presOf" srcId="{FB751029-FF67-421B-B3C5-1F67C20A1EF6}" destId="{FE421C83-F9AE-4D8D-B6EF-EDABBF9640E2}" srcOrd="0" destOrd="0" presId="urn:microsoft.com/office/officeart/2005/8/layout/vList2"/>
    <dgm:cxn modelId="{0E1493A6-7DD0-4CFB-9536-A018A3EA9A0A}" type="presParOf" srcId="{85B495E0-25A6-45CA-8570-FF6B7883E7FA}" destId="{FE421C83-F9AE-4D8D-B6EF-EDABBF9640E2}" srcOrd="0" destOrd="0" presId="urn:microsoft.com/office/officeart/2005/8/layout/vList2"/>
    <dgm:cxn modelId="{F42FAB50-83F8-4909-B891-716FEF2D245E}" type="presParOf" srcId="{85B495E0-25A6-45CA-8570-FF6B7883E7FA}" destId="{617DEA1A-8AFA-493E-99B8-D4201F978D04}" srcOrd="1" destOrd="0" presId="urn:microsoft.com/office/officeart/2005/8/layout/vList2"/>
    <dgm:cxn modelId="{AC449A26-DE18-4F39-B5C5-90EA171F8574}" type="presParOf" srcId="{85B495E0-25A6-45CA-8570-FF6B7883E7FA}" destId="{E749D312-7571-4618-8DD0-685C408F7A3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06995-EADD-4CC0-9AF2-7DC08AA44A27}">
      <dsp:nvSpPr>
        <dsp:cNvPr id="0" name=""/>
        <dsp:cNvSpPr/>
      </dsp:nvSpPr>
      <dsp:spPr>
        <a:xfrm>
          <a:off x="0" y="3591"/>
          <a:ext cx="4885203" cy="16286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3A06B-9D02-4493-B6C9-E5BAF50BDA51}">
      <dsp:nvSpPr>
        <dsp:cNvPr id="0" name=""/>
        <dsp:cNvSpPr/>
      </dsp:nvSpPr>
      <dsp:spPr>
        <a:xfrm>
          <a:off x="492652" y="370027"/>
          <a:ext cx="896607" cy="8957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8DFCE-5258-49C7-B344-4F40699E6C54}">
      <dsp:nvSpPr>
        <dsp:cNvPr id="0" name=""/>
        <dsp:cNvSpPr/>
      </dsp:nvSpPr>
      <dsp:spPr>
        <a:xfrm>
          <a:off x="1881913" y="3591"/>
          <a:ext cx="2974307" cy="1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47" tIns="177747" rIns="177747" bIns="1777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Recent news in HD research: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Vaccinex</a:t>
          </a:r>
          <a:r>
            <a:rPr lang="en-US" sz="2000" kern="1200" dirty="0"/>
            <a:t>, Roche and Wave</a:t>
          </a:r>
        </a:p>
      </dsp:txBody>
      <dsp:txXfrm>
        <a:off x="1881913" y="3591"/>
        <a:ext cx="2974307" cy="1679498"/>
      </dsp:txXfrm>
    </dsp:sp>
    <dsp:sp modelId="{2926999F-1446-4BBB-9546-FEEE9C553B06}">
      <dsp:nvSpPr>
        <dsp:cNvPr id="0" name=""/>
        <dsp:cNvSpPr/>
      </dsp:nvSpPr>
      <dsp:spPr>
        <a:xfrm>
          <a:off x="0" y="2102963"/>
          <a:ext cx="4885203" cy="1628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60FB-6AAF-45AC-9AD8-B1AF57AB2B57}">
      <dsp:nvSpPr>
        <dsp:cNvPr id="0" name=""/>
        <dsp:cNvSpPr/>
      </dsp:nvSpPr>
      <dsp:spPr>
        <a:xfrm>
          <a:off x="492652" y="2469399"/>
          <a:ext cx="896607" cy="8957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D4DBC-F700-4713-8DD3-2CFEA0CEEE83}">
      <dsp:nvSpPr>
        <dsp:cNvPr id="0" name=""/>
        <dsp:cNvSpPr/>
      </dsp:nvSpPr>
      <dsp:spPr>
        <a:xfrm>
          <a:off x="1881913" y="2102963"/>
          <a:ext cx="2974307" cy="1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47" tIns="177747" rIns="177747" bIns="17774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Important current trials </a:t>
          </a:r>
        </a:p>
      </dsp:txBody>
      <dsp:txXfrm>
        <a:off x="1881913" y="2102963"/>
        <a:ext cx="2974307" cy="1679498"/>
      </dsp:txXfrm>
    </dsp:sp>
    <dsp:sp modelId="{76406B8D-2E8C-4649-83FE-97EC4BC519E3}">
      <dsp:nvSpPr>
        <dsp:cNvPr id="0" name=""/>
        <dsp:cNvSpPr/>
      </dsp:nvSpPr>
      <dsp:spPr>
        <a:xfrm>
          <a:off x="0" y="4202336"/>
          <a:ext cx="4885203" cy="1628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FED1F-DA88-4F30-9C37-BDCA885FFBA4}">
      <dsp:nvSpPr>
        <dsp:cNvPr id="0" name=""/>
        <dsp:cNvSpPr/>
      </dsp:nvSpPr>
      <dsp:spPr>
        <a:xfrm>
          <a:off x="492652" y="4568772"/>
          <a:ext cx="896607" cy="8957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D0287-B006-4095-9A22-55892EDE83A6}">
      <dsp:nvSpPr>
        <dsp:cNvPr id="0" name=""/>
        <dsp:cNvSpPr/>
      </dsp:nvSpPr>
      <dsp:spPr>
        <a:xfrm>
          <a:off x="1881913" y="4202336"/>
          <a:ext cx="2974307" cy="1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47" tIns="177747" rIns="177747" bIns="17774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What’s on the horizon</a:t>
          </a:r>
        </a:p>
      </dsp:txBody>
      <dsp:txXfrm>
        <a:off x="1881913" y="4202336"/>
        <a:ext cx="2974307" cy="16794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C013F-398C-44F8-976C-2C913293720F}">
      <dsp:nvSpPr>
        <dsp:cNvPr id="0" name=""/>
        <dsp:cNvSpPr/>
      </dsp:nvSpPr>
      <dsp:spPr>
        <a:xfrm>
          <a:off x="0" y="2312"/>
          <a:ext cx="4701779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1E9F4-DE66-4565-B09F-0B69971CBE8A}">
      <dsp:nvSpPr>
        <dsp:cNvPr id="0" name=""/>
        <dsp:cNvSpPr/>
      </dsp:nvSpPr>
      <dsp:spPr>
        <a:xfrm>
          <a:off x="354561" y="266036"/>
          <a:ext cx="644657" cy="644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6FC77-69B8-4675-8758-66FE57401627}">
      <dsp:nvSpPr>
        <dsp:cNvPr id="0" name=""/>
        <dsp:cNvSpPr/>
      </dsp:nvSpPr>
      <dsp:spPr>
        <a:xfrm>
          <a:off x="1353781" y="2312"/>
          <a:ext cx="3347997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 understand the natural history of HD </a:t>
          </a:r>
        </a:p>
      </dsp:txBody>
      <dsp:txXfrm>
        <a:off x="1353781" y="2312"/>
        <a:ext cx="3347997" cy="1172105"/>
      </dsp:txXfrm>
    </dsp:sp>
    <dsp:sp modelId="{CB12EDD5-5141-467A-80E8-AECB13943A9D}">
      <dsp:nvSpPr>
        <dsp:cNvPr id="0" name=""/>
        <dsp:cNvSpPr/>
      </dsp:nvSpPr>
      <dsp:spPr>
        <a:xfrm>
          <a:off x="0" y="1467444"/>
          <a:ext cx="4701779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0A852-D25D-4093-B3B2-35123A6124E3}">
      <dsp:nvSpPr>
        <dsp:cNvPr id="0" name=""/>
        <dsp:cNvSpPr/>
      </dsp:nvSpPr>
      <dsp:spPr>
        <a:xfrm>
          <a:off x="354561" y="1731167"/>
          <a:ext cx="644657" cy="644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0BE39-8D5E-4432-A79C-81BA26446EE5}">
      <dsp:nvSpPr>
        <dsp:cNvPr id="0" name=""/>
        <dsp:cNvSpPr/>
      </dsp:nvSpPr>
      <dsp:spPr>
        <a:xfrm>
          <a:off x="1353781" y="1467444"/>
          <a:ext cx="3347997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Robust involvement of the HD community in HD research</a:t>
          </a:r>
        </a:p>
      </dsp:txBody>
      <dsp:txXfrm>
        <a:off x="1353781" y="1467444"/>
        <a:ext cx="3347997" cy="1172105"/>
      </dsp:txXfrm>
    </dsp:sp>
    <dsp:sp modelId="{A4C45C67-2CB5-4BB7-AAC3-A07953FCA163}">
      <dsp:nvSpPr>
        <dsp:cNvPr id="0" name=""/>
        <dsp:cNvSpPr/>
      </dsp:nvSpPr>
      <dsp:spPr>
        <a:xfrm>
          <a:off x="0" y="2932575"/>
          <a:ext cx="4701779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BD389-FEE5-486E-A63F-6F01DB4D94FF}">
      <dsp:nvSpPr>
        <dsp:cNvPr id="0" name=""/>
        <dsp:cNvSpPr/>
      </dsp:nvSpPr>
      <dsp:spPr>
        <a:xfrm>
          <a:off x="354561" y="3196299"/>
          <a:ext cx="644657" cy="644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0E668-61CA-44B2-8F1D-C6736C3F3631}">
      <dsp:nvSpPr>
        <dsp:cNvPr id="0" name=""/>
        <dsp:cNvSpPr/>
      </dsp:nvSpPr>
      <dsp:spPr>
        <a:xfrm>
          <a:off x="1353781" y="2932575"/>
          <a:ext cx="3347997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Major research breakthroughs</a:t>
          </a:r>
        </a:p>
      </dsp:txBody>
      <dsp:txXfrm>
        <a:off x="1353781" y="2932575"/>
        <a:ext cx="3347997" cy="1172105"/>
      </dsp:txXfrm>
    </dsp:sp>
    <dsp:sp modelId="{F4B70EAB-BEF7-412F-9590-ED79F63CD54E}">
      <dsp:nvSpPr>
        <dsp:cNvPr id="0" name=""/>
        <dsp:cNvSpPr/>
      </dsp:nvSpPr>
      <dsp:spPr>
        <a:xfrm>
          <a:off x="0" y="4397707"/>
          <a:ext cx="4701779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0363A-C9D2-46D2-860B-D2B1C07F888C}">
      <dsp:nvSpPr>
        <dsp:cNvPr id="0" name=""/>
        <dsp:cNvSpPr/>
      </dsp:nvSpPr>
      <dsp:spPr>
        <a:xfrm>
          <a:off x="354561" y="4661430"/>
          <a:ext cx="644657" cy="644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09455-D93F-4962-A0C5-EBD9C82A7FDB}">
      <dsp:nvSpPr>
        <dsp:cNvPr id="0" name=""/>
        <dsp:cNvSpPr/>
      </dsp:nvSpPr>
      <dsp:spPr>
        <a:xfrm>
          <a:off x="1353781" y="4397707"/>
          <a:ext cx="3347997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Multiple sponsors and companies are targeting HD</a:t>
          </a:r>
        </a:p>
      </dsp:txBody>
      <dsp:txXfrm>
        <a:off x="1353781" y="4397707"/>
        <a:ext cx="3347997" cy="1172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EA24E-3899-4056-9B76-AE93AC6A4F67}">
      <dsp:nvSpPr>
        <dsp:cNvPr id="0" name=""/>
        <dsp:cNvSpPr/>
      </dsp:nvSpPr>
      <dsp:spPr>
        <a:xfrm>
          <a:off x="0" y="152064"/>
          <a:ext cx="3943350" cy="12331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Developing the approach</a:t>
          </a:r>
        </a:p>
      </dsp:txBody>
      <dsp:txXfrm>
        <a:off x="60199" y="212263"/>
        <a:ext cx="3822952" cy="1112781"/>
      </dsp:txXfrm>
    </dsp:sp>
    <dsp:sp modelId="{7FB73AF8-EA71-4E8D-A0E0-D4E6FDB83627}">
      <dsp:nvSpPr>
        <dsp:cNvPr id="0" name=""/>
        <dsp:cNvSpPr/>
      </dsp:nvSpPr>
      <dsp:spPr>
        <a:xfrm>
          <a:off x="0" y="1474524"/>
          <a:ext cx="3943350" cy="123317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Delivering the treatment to the brain</a:t>
          </a:r>
        </a:p>
      </dsp:txBody>
      <dsp:txXfrm>
        <a:off x="60199" y="1534723"/>
        <a:ext cx="3822952" cy="1112781"/>
      </dsp:txXfrm>
    </dsp:sp>
    <dsp:sp modelId="{EC061A80-4F1B-4854-A322-44614CEEA488}">
      <dsp:nvSpPr>
        <dsp:cNvPr id="0" name=""/>
        <dsp:cNvSpPr/>
      </dsp:nvSpPr>
      <dsp:spPr>
        <a:xfrm>
          <a:off x="0" y="2796984"/>
          <a:ext cx="3943350" cy="123317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Anticipating side effects</a:t>
          </a:r>
        </a:p>
      </dsp:txBody>
      <dsp:txXfrm>
        <a:off x="60199" y="2857183"/>
        <a:ext cx="3822952" cy="1112781"/>
      </dsp:txXfrm>
    </dsp:sp>
    <dsp:sp modelId="{D48131F1-6CC8-47D0-944A-B8B9D17640BA}">
      <dsp:nvSpPr>
        <dsp:cNvPr id="0" name=""/>
        <dsp:cNvSpPr/>
      </dsp:nvSpPr>
      <dsp:spPr>
        <a:xfrm>
          <a:off x="0" y="4119444"/>
          <a:ext cx="3943350" cy="12331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Measuring effectiveness</a:t>
          </a:r>
        </a:p>
      </dsp:txBody>
      <dsp:txXfrm>
        <a:off x="60199" y="4179643"/>
        <a:ext cx="3822952" cy="1112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C4289-EAF5-454E-BF4F-D87263E4D8E9}">
      <dsp:nvSpPr>
        <dsp:cNvPr id="0" name=""/>
        <dsp:cNvSpPr/>
      </dsp:nvSpPr>
      <dsp:spPr>
        <a:xfrm>
          <a:off x="0" y="345519"/>
          <a:ext cx="7886700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Delivery</a:t>
          </a:r>
        </a:p>
      </dsp:txBody>
      <dsp:txXfrm>
        <a:off x="40980" y="386499"/>
        <a:ext cx="7804740" cy="757514"/>
      </dsp:txXfrm>
    </dsp:sp>
    <dsp:sp modelId="{1585E4E6-C5D7-4D13-B607-417B11E79EE9}">
      <dsp:nvSpPr>
        <dsp:cNvPr id="0" name=""/>
        <dsp:cNvSpPr/>
      </dsp:nvSpPr>
      <dsp:spPr>
        <a:xfrm>
          <a:off x="0" y="1285794"/>
          <a:ext cx="7886700" cy="83947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Off-target effects</a:t>
          </a:r>
        </a:p>
      </dsp:txBody>
      <dsp:txXfrm>
        <a:off x="40980" y="1326774"/>
        <a:ext cx="7804740" cy="757514"/>
      </dsp:txXfrm>
    </dsp:sp>
    <dsp:sp modelId="{9EE57A9F-98D0-4111-929E-8CFA3F9E8B5F}">
      <dsp:nvSpPr>
        <dsp:cNvPr id="0" name=""/>
        <dsp:cNvSpPr/>
      </dsp:nvSpPr>
      <dsp:spPr>
        <a:xfrm>
          <a:off x="0" y="2226069"/>
          <a:ext cx="7886700" cy="83947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The need for clinical trials</a:t>
          </a:r>
        </a:p>
      </dsp:txBody>
      <dsp:txXfrm>
        <a:off x="40980" y="2267049"/>
        <a:ext cx="7804740" cy="757514"/>
      </dsp:txXfrm>
    </dsp:sp>
    <dsp:sp modelId="{7CFFCE99-2733-4046-A10F-65B344EF8621}">
      <dsp:nvSpPr>
        <dsp:cNvPr id="0" name=""/>
        <dsp:cNvSpPr/>
      </dsp:nvSpPr>
      <dsp:spPr>
        <a:xfrm>
          <a:off x="0" y="3166343"/>
          <a:ext cx="7886700" cy="8394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Special considerations: juvenile onset HD</a:t>
          </a:r>
        </a:p>
      </dsp:txBody>
      <dsp:txXfrm>
        <a:off x="40980" y="3207323"/>
        <a:ext cx="7804740" cy="757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E864D-9FC3-41EF-BF30-13FE6E2B5D15}">
      <dsp:nvSpPr>
        <dsp:cNvPr id="0" name=""/>
        <dsp:cNvSpPr/>
      </dsp:nvSpPr>
      <dsp:spPr>
        <a:xfrm>
          <a:off x="0" y="2363138"/>
          <a:ext cx="464423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8F1B3-F3C4-40BD-8110-4993ACEB1456}">
      <dsp:nvSpPr>
        <dsp:cNvPr id="0" name=""/>
        <dsp:cNvSpPr/>
      </dsp:nvSpPr>
      <dsp:spPr>
        <a:xfrm>
          <a:off x="124381" y="1465145"/>
          <a:ext cx="1815970" cy="5671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Sep. 2020</a:t>
          </a:r>
        </a:p>
      </dsp:txBody>
      <dsp:txXfrm>
        <a:off x="124381" y="1465145"/>
        <a:ext cx="1815970" cy="567153"/>
      </dsp:txXfrm>
    </dsp:sp>
    <dsp:sp modelId="{31D86008-DD1F-479F-83C8-52F17D8627C9}">
      <dsp:nvSpPr>
        <dsp:cNvPr id="0" name=""/>
        <dsp:cNvSpPr/>
      </dsp:nvSpPr>
      <dsp:spPr>
        <a:xfrm>
          <a:off x="124381" y="429470"/>
          <a:ext cx="1815970" cy="1035674"/>
        </a:xfrm>
        <a:prstGeom prst="rect">
          <a:avLst/>
        </a:prstGeom>
        <a:solidFill>
          <a:srgbClr val="00FF00">
            <a:alpha val="90000"/>
          </a:srgb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SIGNAL-HD  </a:t>
          </a:r>
          <a:r>
            <a:rPr lang="en-US" sz="1700" kern="1200" dirty="0"/>
            <a:t>study of VX-15 failed.</a:t>
          </a:r>
        </a:p>
      </dsp:txBody>
      <dsp:txXfrm>
        <a:off x="124381" y="429470"/>
        <a:ext cx="1815970" cy="1035674"/>
      </dsp:txXfrm>
    </dsp:sp>
    <dsp:sp modelId="{2703FB41-8A58-46F5-91C8-255DF7018026}">
      <dsp:nvSpPr>
        <dsp:cNvPr id="0" name=""/>
        <dsp:cNvSpPr/>
      </dsp:nvSpPr>
      <dsp:spPr>
        <a:xfrm>
          <a:off x="1032366" y="2032298"/>
          <a:ext cx="0" cy="330839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E2A97-710B-4DEF-9D9E-39B247D507DB}">
      <dsp:nvSpPr>
        <dsp:cNvPr id="0" name=""/>
        <dsp:cNvSpPr/>
      </dsp:nvSpPr>
      <dsp:spPr>
        <a:xfrm>
          <a:off x="1032366" y="2693977"/>
          <a:ext cx="2305355" cy="5671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22 Mar. 2021</a:t>
          </a:r>
        </a:p>
      </dsp:txBody>
      <dsp:txXfrm>
        <a:off x="1032366" y="2693977"/>
        <a:ext cx="2305355" cy="567153"/>
      </dsp:txXfrm>
    </dsp:sp>
    <dsp:sp modelId="{A8C39AB2-6740-42A4-8416-F008A95D1D12}">
      <dsp:nvSpPr>
        <dsp:cNvPr id="0" name=""/>
        <dsp:cNvSpPr/>
      </dsp:nvSpPr>
      <dsp:spPr>
        <a:xfrm>
          <a:off x="1053894" y="3261130"/>
          <a:ext cx="2262299" cy="128566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Roche/Genentech </a:t>
          </a:r>
          <a:r>
            <a:rPr lang="en-US" sz="1700" kern="1200" dirty="0"/>
            <a:t>announced that dosing in Generation HD-1 trial was halted.</a:t>
          </a:r>
        </a:p>
      </dsp:txBody>
      <dsp:txXfrm>
        <a:off x="1053894" y="3261130"/>
        <a:ext cx="2262299" cy="1285665"/>
      </dsp:txXfrm>
    </dsp:sp>
    <dsp:sp modelId="{58CA5B9D-4FFC-4565-A635-4B9E08E6D1A1}">
      <dsp:nvSpPr>
        <dsp:cNvPr id="0" name=""/>
        <dsp:cNvSpPr/>
      </dsp:nvSpPr>
      <dsp:spPr>
        <a:xfrm>
          <a:off x="2185044" y="2363137"/>
          <a:ext cx="0" cy="330839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2BF34-3526-4D4A-B1D4-30B121DCFF4F}">
      <dsp:nvSpPr>
        <dsp:cNvPr id="0" name=""/>
        <dsp:cNvSpPr/>
      </dsp:nvSpPr>
      <dsp:spPr>
        <a:xfrm rot="2700000">
          <a:off x="995604" y="2326376"/>
          <a:ext cx="73523" cy="73523"/>
        </a:xfrm>
        <a:prstGeom prst="rect">
          <a:avLst/>
        </a:prstGeom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EDBBB8-B217-45A6-8563-40A567EA1C21}">
      <dsp:nvSpPr>
        <dsp:cNvPr id="0" name=""/>
        <dsp:cNvSpPr/>
      </dsp:nvSpPr>
      <dsp:spPr>
        <a:xfrm rot="2700000">
          <a:off x="2148282" y="2326376"/>
          <a:ext cx="73523" cy="73523"/>
        </a:xfrm>
        <a:prstGeom prst="rect">
          <a:avLst/>
        </a:prstGeom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BE744-08D8-4DCD-B6D7-15BB4F999A8A}">
      <dsp:nvSpPr>
        <dsp:cNvPr id="0" name=""/>
        <dsp:cNvSpPr/>
      </dsp:nvSpPr>
      <dsp:spPr>
        <a:xfrm>
          <a:off x="2305921" y="1465145"/>
          <a:ext cx="2337752" cy="5671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29 Mar. 2021</a:t>
          </a:r>
        </a:p>
      </dsp:txBody>
      <dsp:txXfrm>
        <a:off x="2305921" y="1465145"/>
        <a:ext cx="2337752" cy="567153"/>
      </dsp:txXfrm>
    </dsp:sp>
    <dsp:sp modelId="{58EAD2DA-1B21-46EE-A6EA-6DC46253D248}">
      <dsp:nvSpPr>
        <dsp:cNvPr id="0" name=""/>
        <dsp:cNvSpPr/>
      </dsp:nvSpPr>
      <dsp:spPr>
        <a:xfrm>
          <a:off x="2332452" y="421672"/>
          <a:ext cx="2268455" cy="1035674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 dirty="0"/>
            <a:t>Wave Life Sciences </a:t>
          </a:r>
          <a:r>
            <a:rPr lang="en-US" sz="1700" kern="1200" dirty="0"/>
            <a:t>announced that their trials failed. </a:t>
          </a:r>
        </a:p>
      </dsp:txBody>
      <dsp:txXfrm>
        <a:off x="2332452" y="421672"/>
        <a:ext cx="2268455" cy="1035674"/>
      </dsp:txXfrm>
    </dsp:sp>
    <dsp:sp modelId="{C70B4C8C-FAF8-455F-BD10-D4BC2A870400}">
      <dsp:nvSpPr>
        <dsp:cNvPr id="0" name=""/>
        <dsp:cNvSpPr/>
      </dsp:nvSpPr>
      <dsp:spPr>
        <a:xfrm>
          <a:off x="3474797" y="2032298"/>
          <a:ext cx="0" cy="330839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74AF1-9971-4390-A7FA-6425433C29D8}">
      <dsp:nvSpPr>
        <dsp:cNvPr id="0" name=""/>
        <dsp:cNvSpPr/>
      </dsp:nvSpPr>
      <dsp:spPr>
        <a:xfrm rot="2700000">
          <a:off x="3438035" y="2326376"/>
          <a:ext cx="73523" cy="73523"/>
        </a:xfrm>
        <a:prstGeom prst="rect">
          <a:avLst/>
        </a:prstGeom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CEDF7-A282-439C-91CD-48C7AAC5414B}">
      <dsp:nvSpPr>
        <dsp:cNvPr id="0" name=""/>
        <dsp:cNvSpPr/>
      </dsp:nvSpPr>
      <dsp:spPr>
        <a:xfrm>
          <a:off x="0" y="215490"/>
          <a:ext cx="5175384" cy="2510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Both Roche Generation HD-1 trial and WAVE Precision HD-1 trials used antisense oligonucleotides designed to lower mutant huntingtin levels</a:t>
          </a:r>
        </a:p>
      </dsp:txBody>
      <dsp:txXfrm>
        <a:off x="122568" y="338058"/>
        <a:ext cx="4930248" cy="2265683"/>
      </dsp:txXfrm>
    </dsp:sp>
    <dsp:sp modelId="{E2ECEF3B-E2B1-489B-968F-5BBEE882E2FD}">
      <dsp:nvSpPr>
        <dsp:cNvPr id="0" name=""/>
        <dsp:cNvSpPr/>
      </dsp:nvSpPr>
      <dsp:spPr>
        <a:xfrm>
          <a:off x="0" y="2809830"/>
          <a:ext cx="5175384" cy="25108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Both were delivered via spinal tap into the cerebrospinal fluid, with the drug then absorbed into the brain and spinal cord</a:t>
          </a:r>
        </a:p>
      </dsp:txBody>
      <dsp:txXfrm>
        <a:off x="122568" y="2932398"/>
        <a:ext cx="4930248" cy="2265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7D2AB-CD22-4DB0-8881-9EC93418F468}">
      <dsp:nvSpPr>
        <dsp:cNvPr id="0" name=""/>
        <dsp:cNvSpPr/>
      </dsp:nvSpPr>
      <dsp:spPr>
        <a:xfrm>
          <a:off x="0" y="495071"/>
          <a:ext cx="4941945" cy="2064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550" tIns="479044" rIns="38355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Phase 3 trial: 791 participants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Lowered both mutant and wild type huntingtin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Dosing halted; study on-going</a:t>
          </a:r>
        </a:p>
      </dsp:txBody>
      <dsp:txXfrm>
        <a:off x="0" y="495071"/>
        <a:ext cx="4941945" cy="2064825"/>
      </dsp:txXfrm>
    </dsp:sp>
    <dsp:sp modelId="{781CD44A-C7D6-4DAD-9822-9A81F4FB0D51}">
      <dsp:nvSpPr>
        <dsp:cNvPr id="0" name=""/>
        <dsp:cNvSpPr/>
      </dsp:nvSpPr>
      <dsp:spPr>
        <a:xfrm>
          <a:off x="247097" y="155591"/>
          <a:ext cx="3459361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756" tIns="0" rIns="13075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Roche Generation HD-1</a:t>
          </a:r>
        </a:p>
      </dsp:txBody>
      <dsp:txXfrm>
        <a:off x="280241" y="188735"/>
        <a:ext cx="3393073" cy="612672"/>
      </dsp:txXfrm>
    </dsp:sp>
    <dsp:sp modelId="{26D532AD-954B-4888-9635-751593B44733}">
      <dsp:nvSpPr>
        <dsp:cNvPr id="0" name=""/>
        <dsp:cNvSpPr/>
      </dsp:nvSpPr>
      <dsp:spPr>
        <a:xfrm>
          <a:off x="0" y="3023576"/>
          <a:ext cx="4941945" cy="2064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550" tIns="479044" rIns="38355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Phase 1 trials, 60 patients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Lowered only mutant huntingtin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Studies completed; failed to lower mutant huntingtin</a:t>
          </a:r>
        </a:p>
      </dsp:txBody>
      <dsp:txXfrm>
        <a:off x="0" y="3023576"/>
        <a:ext cx="4941945" cy="2064825"/>
      </dsp:txXfrm>
    </dsp:sp>
    <dsp:sp modelId="{686F620C-B707-418F-8DC3-95CB14390AF0}">
      <dsp:nvSpPr>
        <dsp:cNvPr id="0" name=""/>
        <dsp:cNvSpPr/>
      </dsp:nvSpPr>
      <dsp:spPr>
        <a:xfrm>
          <a:off x="247097" y="2684096"/>
          <a:ext cx="3459361" cy="6789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756" tIns="0" rIns="13075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Wave PRECISION-HD trials </a:t>
          </a:r>
        </a:p>
      </dsp:txBody>
      <dsp:txXfrm>
        <a:off x="280241" y="2717240"/>
        <a:ext cx="3393073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21C83-F9AE-4D8D-B6EF-EDABBF9640E2}">
      <dsp:nvSpPr>
        <dsp:cNvPr id="0" name=""/>
        <dsp:cNvSpPr/>
      </dsp:nvSpPr>
      <dsp:spPr>
        <a:xfrm>
          <a:off x="0" y="57721"/>
          <a:ext cx="394335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ChANGE-HD</a:t>
          </a:r>
        </a:p>
      </dsp:txBody>
      <dsp:txXfrm>
        <a:off x="48005" y="105726"/>
        <a:ext cx="3847340" cy="887374"/>
      </dsp:txXfrm>
    </dsp:sp>
    <dsp:sp modelId="{E749D312-7571-4618-8DD0-685C408F7A3E}">
      <dsp:nvSpPr>
        <dsp:cNvPr id="0" name=""/>
        <dsp:cNvSpPr/>
      </dsp:nvSpPr>
      <dsp:spPr>
        <a:xfrm>
          <a:off x="0" y="1159186"/>
          <a:ext cx="3943350" cy="98338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KINECT-HD</a:t>
          </a:r>
        </a:p>
      </dsp:txBody>
      <dsp:txXfrm>
        <a:off x="48005" y="1207191"/>
        <a:ext cx="3847340" cy="887374"/>
      </dsp:txXfrm>
    </dsp:sp>
    <dsp:sp modelId="{0DDBC085-4017-4B28-94C9-B2C9C1E7E923}">
      <dsp:nvSpPr>
        <dsp:cNvPr id="0" name=""/>
        <dsp:cNvSpPr/>
      </dsp:nvSpPr>
      <dsp:spPr>
        <a:xfrm>
          <a:off x="0" y="2260651"/>
          <a:ext cx="3943350" cy="98338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PROOF-HD</a:t>
          </a:r>
        </a:p>
      </dsp:txBody>
      <dsp:txXfrm>
        <a:off x="48005" y="2308656"/>
        <a:ext cx="3847340" cy="887374"/>
      </dsp:txXfrm>
    </dsp:sp>
    <dsp:sp modelId="{759E47F3-2746-4398-9E57-B27BE610CE90}">
      <dsp:nvSpPr>
        <dsp:cNvPr id="0" name=""/>
        <dsp:cNvSpPr/>
      </dsp:nvSpPr>
      <dsp:spPr>
        <a:xfrm>
          <a:off x="0" y="3362116"/>
          <a:ext cx="3943350" cy="98338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uniQure</a:t>
          </a:r>
        </a:p>
      </dsp:txBody>
      <dsp:txXfrm>
        <a:off x="48005" y="3410121"/>
        <a:ext cx="3847340" cy="887374"/>
      </dsp:txXfrm>
    </dsp:sp>
    <dsp:sp modelId="{887E8CAA-18D2-482E-B237-DB26BEA2714C}">
      <dsp:nvSpPr>
        <dsp:cNvPr id="0" name=""/>
        <dsp:cNvSpPr/>
      </dsp:nvSpPr>
      <dsp:spPr>
        <a:xfrm>
          <a:off x="0" y="4463581"/>
          <a:ext cx="3943350" cy="98338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ENROLL-HD</a:t>
          </a:r>
        </a:p>
      </dsp:txBody>
      <dsp:txXfrm>
        <a:off x="48005" y="4511586"/>
        <a:ext cx="3847340" cy="8873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9981C-CF1F-4AEB-98BC-2C7133C8A8C8}">
      <dsp:nvSpPr>
        <dsp:cNvPr id="0" name=""/>
        <dsp:cNvSpPr/>
      </dsp:nvSpPr>
      <dsp:spPr>
        <a:xfrm>
          <a:off x="0" y="30085"/>
          <a:ext cx="3943350" cy="9211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ChANGE-HD</a:t>
          </a:r>
          <a:endParaRPr lang="en-US" sz="2500" kern="1200" dirty="0"/>
        </a:p>
      </dsp:txBody>
      <dsp:txXfrm>
        <a:off x="44967" y="75052"/>
        <a:ext cx="3853416" cy="831221"/>
      </dsp:txXfrm>
    </dsp:sp>
    <dsp:sp modelId="{8BFEA101-0E6D-4A09-B5BB-FB634EFA24CC}">
      <dsp:nvSpPr>
        <dsp:cNvPr id="0" name=""/>
        <dsp:cNvSpPr/>
      </dsp:nvSpPr>
      <dsp:spPr>
        <a:xfrm>
          <a:off x="0" y="1060681"/>
          <a:ext cx="3943350" cy="92115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KINECT-HD</a:t>
          </a:r>
        </a:p>
      </dsp:txBody>
      <dsp:txXfrm>
        <a:off x="44967" y="1105648"/>
        <a:ext cx="3853416" cy="831221"/>
      </dsp:txXfrm>
    </dsp:sp>
    <dsp:sp modelId="{6BB29ED7-0746-46F6-B01D-25E2E47C31F1}">
      <dsp:nvSpPr>
        <dsp:cNvPr id="0" name=""/>
        <dsp:cNvSpPr/>
      </dsp:nvSpPr>
      <dsp:spPr>
        <a:xfrm>
          <a:off x="0" y="2091276"/>
          <a:ext cx="3943350" cy="92115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PROOF-HD</a:t>
          </a:r>
        </a:p>
      </dsp:txBody>
      <dsp:txXfrm>
        <a:off x="44967" y="2136243"/>
        <a:ext cx="3853416" cy="831221"/>
      </dsp:txXfrm>
    </dsp:sp>
    <dsp:sp modelId="{571D2781-4FD6-423F-AB58-B2B5F1231005}">
      <dsp:nvSpPr>
        <dsp:cNvPr id="0" name=""/>
        <dsp:cNvSpPr/>
      </dsp:nvSpPr>
      <dsp:spPr>
        <a:xfrm>
          <a:off x="0" y="3121872"/>
          <a:ext cx="3943350" cy="92115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ENROLL-HD</a:t>
          </a:r>
        </a:p>
      </dsp:txBody>
      <dsp:txXfrm>
        <a:off x="44967" y="3166839"/>
        <a:ext cx="3853416" cy="831221"/>
      </dsp:txXfrm>
    </dsp:sp>
    <dsp:sp modelId="{AC9EA422-1CDD-4A53-8F19-46B6BDB32B5A}">
      <dsp:nvSpPr>
        <dsp:cNvPr id="0" name=""/>
        <dsp:cNvSpPr/>
      </dsp:nvSpPr>
      <dsp:spPr>
        <a:xfrm>
          <a:off x="0" y="4152468"/>
          <a:ext cx="3943350" cy="92115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uniQure</a:t>
          </a:r>
          <a:r>
            <a:rPr lang="en-US" sz="3200" kern="1200" dirty="0"/>
            <a:t> AMT-130</a:t>
          </a:r>
        </a:p>
      </dsp:txBody>
      <dsp:txXfrm>
        <a:off x="44967" y="4197435"/>
        <a:ext cx="3853416" cy="831221"/>
      </dsp:txXfrm>
    </dsp:sp>
    <dsp:sp modelId="{45CD1BB1-2F39-4700-898E-862A1A2E6D64}">
      <dsp:nvSpPr>
        <dsp:cNvPr id="0" name=""/>
        <dsp:cNvSpPr/>
      </dsp:nvSpPr>
      <dsp:spPr>
        <a:xfrm>
          <a:off x="0" y="5183063"/>
          <a:ext cx="3943350" cy="9211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7-Tesla MRI Study</a:t>
          </a:r>
        </a:p>
      </dsp:txBody>
      <dsp:txXfrm>
        <a:off x="44967" y="5228030"/>
        <a:ext cx="3853416" cy="8312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21C83-F9AE-4D8D-B6EF-EDABBF9640E2}">
      <dsp:nvSpPr>
        <dsp:cNvPr id="0" name=""/>
        <dsp:cNvSpPr/>
      </dsp:nvSpPr>
      <dsp:spPr>
        <a:xfrm>
          <a:off x="0" y="488182"/>
          <a:ext cx="5550149" cy="26617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            UCSF</a:t>
          </a:r>
          <a:br>
            <a:rPr lang="en-US" sz="4800" kern="1200" dirty="0"/>
          </a:br>
          <a:r>
            <a:rPr lang="en-US" sz="1800" kern="1200" dirty="0"/>
            <a:t>Julia Glueck, BS 	      Theresa Driscoll	</a:t>
          </a:r>
          <a:br>
            <a:rPr lang="en-US" sz="1800" kern="1200" dirty="0"/>
          </a:br>
          <a:r>
            <a:rPr lang="en-US" sz="1800" kern="1200" dirty="0"/>
            <a:t>(415) 502-7640	      (415) 514-0191</a:t>
          </a:r>
          <a:br>
            <a:rPr lang="en-US" sz="1800" kern="1200" dirty="0"/>
          </a:br>
          <a:r>
            <a:rPr lang="en-US" sz="1800" kern="1200" dirty="0"/>
            <a:t>Julia.Glueck@ucsf.edu	      Theresa.Driscoll@ucsf.edu</a:t>
          </a:r>
          <a:br>
            <a:rPr lang="en-US" sz="1800" kern="1200" dirty="0"/>
          </a:br>
          <a:r>
            <a:rPr lang="en-US" sz="1800" kern="1200" dirty="0"/>
            <a:t>     - UniQure AMT-130	            - ENROLL-HD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             - 7-Tesla MRI Study</a:t>
          </a:r>
        </a:p>
      </dsp:txBody>
      <dsp:txXfrm>
        <a:off x="129936" y="618118"/>
        <a:ext cx="5290277" cy="2401878"/>
      </dsp:txXfrm>
    </dsp:sp>
    <dsp:sp modelId="{E749D312-7571-4618-8DD0-685C408F7A3E}">
      <dsp:nvSpPr>
        <dsp:cNvPr id="0" name=""/>
        <dsp:cNvSpPr/>
      </dsp:nvSpPr>
      <dsp:spPr>
        <a:xfrm>
          <a:off x="0" y="3337132"/>
          <a:ext cx="5550149" cy="26617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Stanford</a:t>
          </a:r>
          <a:br>
            <a:rPr lang="en-US" sz="3700" kern="1200" dirty="0"/>
          </a:br>
          <a:r>
            <a:rPr lang="en-US" sz="1800" kern="1200" dirty="0"/>
            <a:t>Angela </a:t>
          </a:r>
          <a:r>
            <a:rPr lang="en-US" sz="1800" kern="1200" dirty="0" err="1"/>
            <a:t>Bayot</a:t>
          </a:r>
          <a:r>
            <a:rPr lang="en-US" sz="1800" kern="1200" dirty="0"/>
            <a:t>, RN</a:t>
          </a:r>
          <a:br>
            <a:rPr lang="en-US" sz="1800" kern="1200" dirty="0"/>
          </a:br>
          <a:r>
            <a:rPr lang="en-US" sz="1800" kern="1200" dirty="0"/>
            <a:t>HD Clinic Coordinator</a:t>
          </a:r>
          <a:br>
            <a:rPr lang="en-US" sz="1800" kern="1200" dirty="0"/>
          </a:br>
          <a:r>
            <a:rPr lang="en-US" sz="1800" kern="1200" dirty="0"/>
            <a:t>(650) 723-6060</a:t>
          </a:r>
        </a:p>
      </dsp:txBody>
      <dsp:txXfrm>
        <a:off x="129936" y="3467068"/>
        <a:ext cx="5290277" cy="2401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A6659-C12F-4F2D-9D8B-9D3345874A9D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227BE-AF39-4833-9394-711D7284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5D74D4-B239-45CD-A713-89E916F1F6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A1B92-7784-A145-9713-69F07AE01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A1B92-7784-A145-9713-69F07AE01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11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A1B92-7784-A145-9713-69F07AE01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9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A1B92-7784-A145-9713-69F07AE01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8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227BE-AF39-4833-9394-711D72848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2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6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5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1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D8C67-C751-4F8E-83FB-9DC1A282D8FC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CC39A-1116-439C-B9C9-C08F992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rscraig@ucdavis.edu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4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hdphoto" Target="../media/hdphoto2.wdp"/><Relationship Id="rId5" Type="http://schemas.openxmlformats.org/officeDocument/2006/relationships/diagramColors" Target="../diagrams/colors8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8.xml"/><Relationship Id="rId9" Type="http://schemas.openxmlformats.org/officeDocument/2006/relationships/hyperlink" Target="mailto:ssrogers@ucdavis.ed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963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4119"/>
            <a:ext cx="91417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D095D3E-C464-41D5-87FA-07742698A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93" name="Color">
              <a:extLst>
                <a:ext uri="{FF2B5EF4-FFF2-40B4-BE49-F238E27FC236}">
                  <a16:creationId xmlns:a16="http://schemas.microsoft.com/office/drawing/2014/main" id="{7722DCE9-76F1-42AC-AC0A-487CFB087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Color">
              <a:extLst>
                <a:ext uri="{FF2B5EF4-FFF2-40B4-BE49-F238E27FC236}">
                  <a16:creationId xmlns:a16="http://schemas.microsoft.com/office/drawing/2014/main" id="{B29A5FA1-D0E7-448B-AB7D-032F01D5B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" name="Color">
            <a:extLst>
              <a:ext uri="{FF2B5EF4-FFF2-40B4-BE49-F238E27FC236}">
                <a16:creationId xmlns:a16="http://schemas.microsoft.com/office/drawing/2014/main" id="{C58F402F-FDB5-409B-8818-B6FCE06E5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3" y="598259"/>
            <a:ext cx="8167081" cy="5680742"/>
          </a:xfrm>
          <a:prstGeom prst="rect">
            <a:avLst/>
          </a:prstGeom>
          <a:solidFill>
            <a:srgbClr val="F8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97108-AABD-4771-B44D-8E5D4120C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8" r="11568"/>
          <a:stretch/>
        </p:blipFill>
        <p:spPr>
          <a:xfrm>
            <a:off x="4335854" y="653615"/>
            <a:ext cx="4258269" cy="5540004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7316" y="842331"/>
            <a:ext cx="3784056" cy="19996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2021 HD Research Update: </a:t>
            </a: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i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path forward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482" y="3114675"/>
            <a:ext cx="2936218" cy="2900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Vicki Wheelock MD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Sasha Duffy DO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Rebecca Craig MSHS, CCRP</a:t>
            </a:r>
          </a:p>
          <a:p>
            <a:pPr>
              <a:spcBef>
                <a:spcPts val="0"/>
              </a:spcBef>
            </a:pPr>
            <a:endParaRPr lang="en-US" sz="18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HDSA Center of Excellence 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at UC Davis</a:t>
            </a:r>
          </a:p>
          <a:p>
            <a:pPr>
              <a:spcBef>
                <a:spcPts val="0"/>
              </a:spcBef>
            </a:pPr>
            <a:endParaRPr lang="en-US" sz="18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Northern CA HDSA  Family Education  Day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May 8, 2021</a:t>
            </a:r>
          </a:p>
          <a:p>
            <a:pPr algn="l">
              <a:spcAft>
                <a:spcPts val="600"/>
              </a:spcAft>
            </a:pPr>
            <a:endParaRPr lang="en-US" sz="11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0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A59A6-BE50-4772-A4DE-FB5DDE9D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>
            <a:normAutofit/>
          </a:bodyPr>
          <a:lstStyle/>
          <a:p>
            <a:r>
              <a:rPr lang="en-US" sz="3700" dirty="0"/>
              <a:t>Similarities and differences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37FA0F-1A77-4D32-B4DF-34AFF0A9E8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062989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722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D475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Huntingtin-lowering therapies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" b="1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03DC-6085-4297-8A27-96FCE3CE6DF4}"/>
              </a:ext>
            </a:extLst>
          </p:cNvPr>
          <p:cNvSpPr txBox="1"/>
          <p:nvPr/>
        </p:nvSpPr>
        <p:spPr>
          <a:xfrm>
            <a:off x="5650991" y="321732"/>
            <a:ext cx="3287641" cy="621453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What happened?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Many theories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Roche plans to complete trial and study all data to better understand why the approach wasn’t working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WAVE Life Sciences has developed a 3</a:t>
            </a:r>
            <a:r>
              <a:rPr lang="en-US" sz="2000" baseline="30000" dirty="0">
                <a:solidFill>
                  <a:srgbClr val="66FFFF"/>
                </a:solidFill>
              </a:rPr>
              <a:t>rd</a:t>
            </a:r>
            <a:r>
              <a:rPr lang="en-US" sz="2000" dirty="0">
                <a:solidFill>
                  <a:srgbClr val="66FFFF"/>
                </a:solidFill>
              </a:rPr>
              <a:t> ASO with innovations</a:t>
            </a:r>
          </a:p>
        </p:txBody>
      </p:sp>
    </p:spTree>
    <p:extLst>
      <p:ext uri="{BB962C8B-B14F-4D97-AF65-F5344CB8AC3E}">
        <p14:creationId xmlns:p14="http://schemas.microsoft.com/office/powerpoint/2010/main" val="85068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FFC2-F3EE-4023-B76C-8D9C19E3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r>
              <a:rPr lang="en-US" sz="4200" dirty="0"/>
              <a:t>Current HD research studies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76721-EB28-4282-BA88-F4C1024AC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08938" y="-4508938"/>
            <a:ext cx="126124" cy="9144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9758ED-FEB5-45A2-9A9C-B53C98376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580483"/>
              </p:ext>
            </p:extLst>
          </p:nvPr>
        </p:nvGraphicFramePr>
        <p:xfrm>
          <a:off x="4574286" y="621792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432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958789-6E89-491B-AC2F-EDC5751C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12" y="268007"/>
            <a:ext cx="2731509" cy="273150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E56EC1-2216-401F-A4D5-5D2AD86A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970" y="2632785"/>
            <a:ext cx="6854992" cy="3177447"/>
          </a:xfrm>
        </p:spPr>
        <p:txBody>
          <a:bodyPr>
            <a:normAutofit/>
          </a:bodyPr>
          <a:lstStyle/>
          <a:p>
            <a:r>
              <a:rPr lang="en-US" dirty="0"/>
              <a:t>Kids-JHD study is a brain imaging study looking at brain structure and function in kids at risk for HD and those with JHD</a:t>
            </a:r>
          </a:p>
          <a:p>
            <a:r>
              <a:rPr lang="en-US" dirty="0"/>
              <a:t>Peg </a:t>
            </a:r>
            <a:r>
              <a:rPr lang="en-US" dirty="0" err="1"/>
              <a:t>Nopoulos</a:t>
            </a:r>
            <a:r>
              <a:rPr lang="en-US" dirty="0"/>
              <a:t> at the University of Iowa </a:t>
            </a:r>
          </a:p>
          <a:p>
            <a:r>
              <a:rPr lang="en-US" dirty="0"/>
              <a:t>First study of kids at risk, ages 6 – 18 years</a:t>
            </a:r>
          </a:p>
          <a:p>
            <a:r>
              <a:rPr lang="en-US" dirty="0"/>
              <a:t>Kids-HD is now </a:t>
            </a:r>
            <a:r>
              <a:rPr lang="en-US" dirty="0" err="1"/>
              <a:t>ChANGE</a:t>
            </a:r>
            <a:r>
              <a:rPr lang="en-US" dirty="0"/>
              <a:t>-HD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2A38769-E9DA-4812-B56B-5BEF9A9F8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7712" y="5795963"/>
            <a:ext cx="2628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CBBA-8DE1-43F6-9D9B-8D1F8F720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3821949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Ch</a:t>
            </a:r>
            <a:r>
              <a:rPr lang="en-US" dirty="0">
                <a:solidFill>
                  <a:prstClr val="black"/>
                </a:solidFill>
              </a:rPr>
              <a:t>ild to </a:t>
            </a:r>
            <a:r>
              <a:rPr lang="en-US" sz="3200" b="1" dirty="0">
                <a:solidFill>
                  <a:srgbClr val="0000FF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dult </a:t>
            </a:r>
            <a:r>
              <a:rPr lang="en-US" sz="3200" b="1" dirty="0">
                <a:solidFill>
                  <a:srgbClr val="0000FF"/>
                </a:solidFill>
              </a:rPr>
              <a:t>N</a:t>
            </a:r>
            <a:r>
              <a:rPr lang="en-US" dirty="0">
                <a:solidFill>
                  <a:prstClr val="black"/>
                </a:solidFill>
              </a:rPr>
              <a:t>eurodevelopment in </a:t>
            </a:r>
            <a:r>
              <a:rPr lang="en-US" sz="3200" b="1" dirty="0">
                <a:solidFill>
                  <a:srgbClr val="0000FF"/>
                </a:solidFill>
              </a:rPr>
              <a:t>G</a:t>
            </a:r>
            <a:r>
              <a:rPr lang="en-US" dirty="0">
                <a:solidFill>
                  <a:prstClr val="black"/>
                </a:solidFill>
              </a:rPr>
              <a:t>ene </a:t>
            </a:r>
            <a:r>
              <a:rPr lang="en-US" sz="3200" b="1" dirty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prstClr val="black"/>
                </a:solidFill>
              </a:rPr>
              <a:t>xpanded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dirty="0">
                <a:solidFill>
                  <a:prstClr val="black"/>
                </a:solidFill>
              </a:rPr>
              <a:t>untington’s </a:t>
            </a:r>
            <a:r>
              <a:rPr lang="en-US" sz="3200" b="1" dirty="0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prstClr val="black"/>
                </a:solidFill>
              </a:rPr>
              <a:t>isease</a:t>
            </a:r>
          </a:p>
          <a:p>
            <a:r>
              <a:rPr lang="en-US" dirty="0">
                <a:solidFill>
                  <a:prstClr val="black"/>
                </a:solidFill>
              </a:rPr>
              <a:t>Funded by the National Institute of Neurologic Disease and Stroke (NINDS) for 5 years</a:t>
            </a:r>
          </a:p>
          <a:p>
            <a:r>
              <a:rPr lang="en-US" dirty="0">
                <a:solidFill>
                  <a:prstClr val="black"/>
                </a:solidFill>
              </a:rPr>
              <a:t>Imaging study for brain structure and function in kids and young adults at risk for Huntington’s disease, Ages 6 – 30 years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478C552-2F9E-4A38-A35F-12E092B5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24" y="168443"/>
            <a:ext cx="1929152" cy="18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704"/>
            <a:ext cx="7886700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Study participants will undergo a brain MRI, cognitive tests, behavior assessments and physical and neurological evaluations on a yearly basis. </a:t>
            </a:r>
          </a:p>
          <a:p>
            <a:pPr fontAlgn="base"/>
            <a:r>
              <a:rPr lang="en-US" dirty="0"/>
              <a:t>The MRI studies brain structure, while other assessments follow brain function. </a:t>
            </a:r>
          </a:p>
          <a:p>
            <a:pPr fontAlgn="base"/>
            <a:r>
              <a:rPr lang="en-US" dirty="0"/>
              <a:t>The analysis will compare the structure and brain function of those at risk for Huntington’s who have CAG repeats of 40 and above to those who have a repeat length of 39 or less.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0FB44-6207-470F-93D4-79CD4E5E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145" y="5365392"/>
            <a:ext cx="1520945" cy="1173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27D9D9-DC7C-43AE-8D2E-B0EFEEEE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1143"/>
            <a:ext cx="4568484" cy="1205821"/>
          </a:xfrm>
        </p:spPr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</a:t>
            </a:r>
          </a:p>
        </p:txBody>
      </p:sp>
    </p:spTree>
    <p:extLst>
      <p:ext uri="{BB962C8B-B14F-4D97-AF65-F5344CB8AC3E}">
        <p14:creationId xmlns:p14="http://schemas.microsoft.com/office/powerpoint/2010/main" val="2982276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499B4-4465-464E-A4F1-A662A269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9011"/>
            <a:ext cx="7886700" cy="4351338"/>
          </a:xfrm>
        </p:spPr>
        <p:txBody>
          <a:bodyPr/>
          <a:lstStyle/>
          <a:p>
            <a:r>
              <a:rPr lang="en-US" dirty="0"/>
              <a:t>Replicate Kids-HD findings, good science can and needs to be replicated in a larger group of people </a:t>
            </a:r>
          </a:p>
          <a:p>
            <a:r>
              <a:rPr lang="en-US" dirty="0"/>
              <a:t>Enroll a bigger sample size</a:t>
            </a:r>
          </a:p>
          <a:p>
            <a:r>
              <a:rPr lang="en-US" dirty="0"/>
              <a:t>Include the entire period of brain development and address the lack of data in the young adult age range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6C023-8F78-40C7-BB6A-CF239BA0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12" y="5686911"/>
            <a:ext cx="1270504" cy="98010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E1325A-41AC-47E2-B44B-D7253B16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3190"/>
            <a:ext cx="4568484" cy="120582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</a:t>
            </a:r>
          </a:p>
        </p:txBody>
      </p:sp>
    </p:spTree>
    <p:extLst>
      <p:ext uri="{BB962C8B-B14F-4D97-AF65-F5344CB8AC3E}">
        <p14:creationId xmlns:p14="http://schemas.microsoft.com/office/powerpoint/2010/main" val="313358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7F71-A6C1-4456-BE0E-D1A40DB5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466479" cy="925792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Development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0E02835-1A97-4328-80E4-161539C3A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33" y="1583417"/>
            <a:ext cx="4370027" cy="420110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0147003-2903-4FC6-BDFE-6B9501E42F83}"/>
              </a:ext>
            </a:extLst>
          </p:cNvPr>
          <p:cNvSpPr txBox="1">
            <a:spLocks/>
          </p:cNvSpPr>
          <p:nvPr/>
        </p:nvSpPr>
        <p:spPr>
          <a:xfrm>
            <a:off x="315299" y="6252842"/>
            <a:ext cx="5795010" cy="24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Nopoulos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Lab | Institute for Clinical and Translational Science Carver College of Medicine | Department of Psychiatry | University of Iowa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BD6DA-604A-415F-B7E5-1F53A4D05DE7}"/>
              </a:ext>
            </a:extLst>
          </p:cNvPr>
          <p:cNvSpPr txBox="1"/>
          <p:nvPr/>
        </p:nvSpPr>
        <p:spPr>
          <a:xfrm>
            <a:off x="4982066" y="2125267"/>
            <a:ext cx="3742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a direct effect on potential intelligence.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brain continues to mature up through age 30, when is full potential reached?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determine the best timing for therapeutic interventions to prevent disease?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666E7E-6B15-4D63-BB04-141E5D3E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197" y="5660017"/>
            <a:ext cx="1270504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9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9010E9-C86C-4D9E-A93B-085D0104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6" y="594871"/>
            <a:ext cx="6027884" cy="994172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 Participation </a:t>
            </a:r>
            <a:endParaRPr lang="en-US" sz="4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141-FEE6-439E-ACDF-47BBFEEB6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26" y="1589043"/>
            <a:ext cx="7793664" cy="38902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Kids and young adults at risk for HD (parent or grandparent), ages 6 – 30 years</a:t>
            </a:r>
          </a:p>
          <a:p>
            <a:r>
              <a:rPr lang="en-US" dirty="0"/>
              <a:t>If &lt; 18 years of age, will need to bring a parent or guardian </a:t>
            </a:r>
          </a:p>
          <a:p>
            <a:r>
              <a:rPr lang="en-US" dirty="0"/>
              <a:t>Participants are paid for their time and effort</a:t>
            </a:r>
          </a:p>
          <a:p>
            <a:r>
              <a:rPr lang="en-US" dirty="0"/>
              <a:t>A study day takes about 6-8 hours</a:t>
            </a:r>
          </a:p>
          <a:p>
            <a:r>
              <a:rPr lang="en-US" dirty="0"/>
              <a:t>All travel arrangements are handled by study staff, travel-related expenses paid in advance or reimbursed</a:t>
            </a:r>
          </a:p>
          <a:p>
            <a:r>
              <a:rPr lang="en-US" i="1" dirty="0"/>
              <a:t>Participants who have already had genetic testing are encouraged to keep their status undisclosed to study staff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538F9-C7ED-497D-990E-E6746983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85" y="5687810"/>
            <a:ext cx="1061918" cy="8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81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69C8B5-C527-450C-856D-B5CB8B96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16" y="781346"/>
            <a:ext cx="4568484" cy="1205821"/>
          </a:xfrm>
        </p:spPr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 Study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FDA19-703C-4CEC-864B-A71C7D9CD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98" y="1987167"/>
            <a:ext cx="4517102" cy="44041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MRI brain imaging overseen by team of imaging experts</a:t>
            </a:r>
          </a:p>
          <a:p>
            <a:r>
              <a:rPr lang="en-US" sz="2400" dirty="0"/>
              <a:t>Blood samples for analysis and biobanking, including looking at Neurofilament Light (</a:t>
            </a:r>
            <a:r>
              <a:rPr lang="en-US" sz="2400" dirty="0" err="1"/>
              <a:t>NfL</a:t>
            </a:r>
            <a:r>
              <a:rPr lang="en-US" sz="2400" dirty="0"/>
              <a:t>) as a potential biomarker </a:t>
            </a:r>
          </a:p>
          <a:p>
            <a:r>
              <a:rPr lang="en-US" sz="2400" dirty="0"/>
              <a:t>Interactive computerized neurocognitive assessment on touch screen </a:t>
            </a:r>
            <a:r>
              <a:rPr lang="en-US" sz="2400" dirty="0" err="1"/>
              <a:t>iPAD</a:t>
            </a:r>
            <a:endParaRPr lang="en-US" sz="2400" dirty="0"/>
          </a:p>
          <a:p>
            <a:r>
              <a:rPr lang="en-US" sz="2400" dirty="0"/>
              <a:t>Sensitive fine motor evaluation using Q-Motor and Q-Cog technologies</a:t>
            </a:r>
          </a:p>
          <a:p>
            <a:pPr marL="5358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151E7E-8011-4BD7-A2DF-AD11D0DA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905" y="1987167"/>
            <a:ext cx="2505269" cy="2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E0B9-8509-4F6F-A0A3-5EB9918B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FAEB9B80-A1FE-4637-BD97-FB3AE21D9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536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64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B7A5C80-3D29-4B26-A654-C265AF7E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67" y="403164"/>
            <a:ext cx="6027884" cy="994172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 Sites</a:t>
            </a:r>
            <a:endParaRPr lang="en-US" sz="4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E8A6-C703-4832-B29D-68FD9C9EF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6" y="1373334"/>
            <a:ext cx="8102008" cy="18460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/>
              <a:t>The University of Iowa – Iowa City, IA</a:t>
            </a:r>
          </a:p>
          <a:p>
            <a:pPr marL="0" indent="0">
              <a:buNone/>
            </a:pPr>
            <a:r>
              <a:rPr lang="en-US" sz="2200" dirty="0"/>
              <a:t>Penn Medicine and the Children's Hospital of Philadelphia – Philadelphia, PA</a:t>
            </a:r>
          </a:p>
          <a:p>
            <a:pPr marL="0" indent="0">
              <a:buNone/>
            </a:pPr>
            <a:r>
              <a:rPr lang="en-US" sz="2200" dirty="0"/>
              <a:t>Columbia University Medical Center – New York, NY</a:t>
            </a:r>
          </a:p>
          <a:p>
            <a:pPr marL="0" indent="0">
              <a:buNone/>
            </a:pPr>
            <a:r>
              <a:rPr lang="en-US" sz="2200" dirty="0"/>
              <a:t>The University of Texas Health Science Center at Houston – Houston, TX</a:t>
            </a:r>
          </a:p>
          <a:p>
            <a:pPr marL="0" indent="0">
              <a:buNone/>
            </a:pPr>
            <a:r>
              <a:rPr lang="en-US" sz="2200" dirty="0"/>
              <a:t>UC Davis Medical Center – Sacramento, CA</a:t>
            </a:r>
          </a:p>
          <a:p>
            <a:pPr marL="5358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1CBF9-9DC1-44B8-BD55-21CA0CAFD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408" y="3393200"/>
            <a:ext cx="4108492" cy="2191341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E1171D6-90EB-4503-826B-C96C901B512F}"/>
              </a:ext>
            </a:extLst>
          </p:cNvPr>
          <p:cNvSpPr/>
          <p:nvPr/>
        </p:nvSpPr>
        <p:spPr>
          <a:xfrm>
            <a:off x="6059473" y="3900056"/>
            <a:ext cx="132127" cy="1522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4E0587B-372C-49D5-8229-1AFB8DFDB6DA}"/>
              </a:ext>
            </a:extLst>
          </p:cNvPr>
          <p:cNvSpPr/>
          <p:nvPr/>
        </p:nvSpPr>
        <p:spPr>
          <a:xfrm>
            <a:off x="5829300" y="4066538"/>
            <a:ext cx="132127" cy="1522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69045F8-4EED-4AB5-AAE5-B1819F214BB3}"/>
              </a:ext>
            </a:extLst>
          </p:cNvPr>
          <p:cNvSpPr/>
          <p:nvPr/>
        </p:nvSpPr>
        <p:spPr>
          <a:xfrm>
            <a:off x="4590876" y="5147967"/>
            <a:ext cx="132127" cy="1522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8726FCC-B5AE-42F0-A06C-65DF1B80B1B0}"/>
              </a:ext>
            </a:extLst>
          </p:cNvPr>
          <p:cNvSpPr/>
          <p:nvPr/>
        </p:nvSpPr>
        <p:spPr>
          <a:xfrm>
            <a:off x="2637290" y="4237081"/>
            <a:ext cx="132127" cy="1522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1C9376E-1091-4B5E-A0DA-9D11EE9EA036}"/>
              </a:ext>
            </a:extLst>
          </p:cNvPr>
          <p:cNvSpPr/>
          <p:nvPr/>
        </p:nvSpPr>
        <p:spPr>
          <a:xfrm>
            <a:off x="4777990" y="4084830"/>
            <a:ext cx="132127" cy="1522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B07D27-4FE8-4C35-AD2E-8D32F08B6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197" y="5660017"/>
            <a:ext cx="1270504" cy="9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6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B32007-4F12-4ABF-A361-E086A2BBA4AB}"/>
              </a:ext>
            </a:extLst>
          </p:cNvPr>
          <p:cNvSpPr txBox="1"/>
          <p:nvPr/>
        </p:nvSpPr>
        <p:spPr>
          <a:xfrm>
            <a:off x="2286921" y="277167"/>
            <a:ext cx="45701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Enrolling NOW!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B87E-54DD-4110-AF2F-9117BA82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70" y="4832535"/>
            <a:ext cx="1862600" cy="1748298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A53B275-AC84-47F8-AF98-DC6AAE942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460" y="1770018"/>
            <a:ext cx="2518522" cy="13068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Location: 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UC Davis Medical Center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4860 Y Street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Suite 3700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Sacramento, CA | 95817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B89466E-40EC-4CD9-A054-BE16F6A8C316}"/>
              </a:ext>
            </a:extLst>
          </p:cNvPr>
          <p:cNvSpPr txBox="1">
            <a:spLocks/>
          </p:cNvSpPr>
          <p:nvPr/>
        </p:nvSpPr>
        <p:spPr>
          <a:xfrm>
            <a:off x="5752680" y="2537930"/>
            <a:ext cx="2825354" cy="467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changehd.org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E07791E-A422-49D6-93A2-332B957A1950}"/>
              </a:ext>
            </a:extLst>
          </p:cNvPr>
          <p:cNvSpPr txBox="1">
            <a:spLocks/>
          </p:cNvSpPr>
          <p:nvPr/>
        </p:nvSpPr>
        <p:spPr>
          <a:xfrm>
            <a:off x="1153446" y="3949723"/>
            <a:ext cx="3669858" cy="350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866-514-0858 | 916-891-1233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8B60EEFF-E3A3-4E06-8FCB-990B8DB68541}"/>
              </a:ext>
            </a:extLst>
          </p:cNvPr>
          <p:cNvSpPr txBox="1">
            <a:spLocks/>
          </p:cNvSpPr>
          <p:nvPr/>
        </p:nvSpPr>
        <p:spPr>
          <a:xfrm>
            <a:off x="5719974" y="1783537"/>
            <a:ext cx="2825354" cy="467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ChangeHDresearch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Facebook (FB)">
            <a:extLst>
              <a:ext uri="{FF2B5EF4-FFF2-40B4-BE49-F238E27FC236}">
                <a16:creationId xmlns:a16="http://schemas.microsoft.com/office/drawing/2014/main" id="{165077F6-755D-4BE6-B778-495B1A96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18" y="1699430"/>
            <a:ext cx="507626" cy="5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vernment websites best Amazon, Google in user satisfaction | CIO">
            <a:extLst>
              <a:ext uri="{FF2B5EF4-FFF2-40B4-BE49-F238E27FC236}">
                <a16:creationId xmlns:a16="http://schemas.microsoft.com/office/drawing/2014/main" id="{BD26EFBD-D07E-43B2-B205-627AA015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89" y="2461610"/>
            <a:ext cx="633485" cy="51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8AAACB17-F424-43EC-93BE-760E40AFE2C1}"/>
              </a:ext>
            </a:extLst>
          </p:cNvPr>
          <p:cNvSpPr txBox="1">
            <a:spLocks/>
          </p:cNvSpPr>
          <p:nvPr/>
        </p:nvSpPr>
        <p:spPr>
          <a:xfrm>
            <a:off x="5752680" y="3370412"/>
            <a:ext cx="2825354" cy="341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change-hd@uiowa.edu</a:t>
            </a:r>
          </a:p>
        </p:txBody>
      </p:sp>
      <p:pic>
        <p:nvPicPr>
          <p:cNvPr id="1030" name="Picture 6" descr="How to Switch Email Services Easily &amp; Keep All Your Mails, Contacts -  SiliconANGLE">
            <a:extLst>
              <a:ext uri="{FF2B5EF4-FFF2-40B4-BE49-F238E27FC236}">
                <a16:creationId xmlns:a16="http://schemas.microsoft.com/office/drawing/2014/main" id="{0968F6F8-F8F5-4B61-908C-1B261E4D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07" y="3112736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4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9" name="Group 13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6473" y="4760132"/>
            <a:ext cx="2960565" cy="1777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525"/>
            <a:r>
              <a:rPr lang="en-US" sz="350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</a:t>
            </a:r>
            <a:r>
              <a:rPr lang="en-US" sz="3500" kern="1200" spc="-4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en-US" sz="350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500" kern="1200" spc="-26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KINECT-HD</a:t>
            </a:r>
            <a:r>
              <a:rPr lang="en-US" sz="3500" kern="1200" spc="-217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spc="-23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Study?</a:t>
            </a:r>
            <a:endParaRPr lang="en-US" sz="3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KINECT-HD">
            <a:extLst>
              <a:ext uri="{FF2B5EF4-FFF2-40B4-BE49-F238E27FC236}">
                <a16:creationId xmlns:a16="http://schemas.microsoft.com/office/drawing/2014/main" id="{299B7A6A-D0C9-4742-B54C-9948A7CA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328312"/>
            <a:ext cx="8185545" cy="204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2962275" y="4767659"/>
            <a:ext cx="5993211" cy="1966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80975" marR="569595" lvl="0" indent="-228600" defTabSz="914400" fontAlgn="auto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A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double blind,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randomized,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placebo- 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controlled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clinical</a:t>
            </a:r>
            <a:r>
              <a:rPr kumimoji="0" lang="en-US" sz="1700" b="0" i="0" u="none" strike="noStrike" cap="none" spc="23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trial.</a:t>
            </a: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80975" marR="0" lvl="0" indent="-228600" defTabSz="914400" fontAlgn="auto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A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research study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(clinical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trial)</a:t>
            </a:r>
            <a:r>
              <a:rPr kumimoji="0" lang="en-US" sz="1700" b="0" i="0" u="none" strike="noStrike" cap="none" spc="6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studying:</a:t>
            </a: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95325" marR="0" lvl="1" indent="-228600" defTabSz="914400" fontAlgn="auto">
              <a:lnSpc>
                <a:spcPct val="9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94849" algn="l"/>
                <a:tab pos="695325" algn="l"/>
              </a:tabLst>
              <a:defRPr/>
            </a:pP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The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effectiveness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of valbenazine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to</a:t>
            </a:r>
            <a:r>
              <a:rPr kumimoji="0" lang="en-US" sz="1700" b="0" i="0" u="none" strike="noStrike" cap="none" spc="19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reduce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chorea associated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with </a:t>
            </a:r>
            <a:r>
              <a:rPr kumimoji="0" lang="en-US" sz="1700" b="0" i="0" u="none" strike="noStrike" cap="none" spc="-19" normalizeH="0" baseline="0" noProof="0" dirty="0">
                <a:ln>
                  <a:noFill/>
                </a:ln>
                <a:effectLst/>
                <a:uLnTx/>
                <a:uFillTx/>
              </a:rPr>
              <a:t>Huntington’s</a:t>
            </a:r>
            <a:r>
              <a:rPr kumimoji="0" lang="en-US" sz="1700" b="0" i="0" u="none" strike="noStrike" cap="none" spc="11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disease</a:t>
            </a: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95325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(HD).</a:t>
            </a: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95325" marR="74771" lvl="1" indent="-228600" defTabSz="914400" fontAlgn="auto">
              <a:lnSpc>
                <a:spcPct val="9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94849" algn="l"/>
                <a:tab pos="695325" algn="l"/>
              </a:tabLst>
              <a:defRPr/>
            </a:pP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The 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safety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and </a:t>
            </a:r>
            <a:r>
              <a:rPr kumimoji="0" lang="en-US" sz="1700" b="0" i="0" u="none" strike="noStrike" cap="none" spc="-8" normalizeH="0" baseline="0" noProof="0" dirty="0">
                <a:ln>
                  <a:noFill/>
                </a:ln>
                <a:effectLst/>
                <a:uLnTx/>
                <a:uFillTx/>
              </a:rPr>
              <a:t>tolerability </a:t>
            </a:r>
            <a:r>
              <a:rPr kumimoji="0" lang="en-US" sz="1700" b="0" i="0" u="none" strike="noStrike" cap="none" spc="-4" normalizeH="0" baseline="0" noProof="0" dirty="0">
                <a:ln>
                  <a:noFill/>
                </a:ln>
                <a:effectLst/>
                <a:uLnTx/>
                <a:uFillTx/>
              </a:rPr>
              <a:t>of valbenazine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  individuals with</a:t>
            </a:r>
            <a:r>
              <a:rPr kumimoji="0" lang="en-US" sz="1700" b="0" i="0" u="none" strike="noStrike" cap="none" spc="-11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-19" normalizeH="0" baseline="0" noProof="0" dirty="0">
                <a:ln>
                  <a:noFill/>
                </a:ln>
                <a:effectLst/>
                <a:uLnTx/>
                <a:uFillTx/>
              </a:rPr>
              <a:t>HD</a:t>
            </a:r>
            <a:r>
              <a:rPr kumimoji="0" lang="en-US" sz="1400" b="0" i="0" u="none" strike="noStrike" cap="none" spc="-19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51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525" algn="r"/>
            <a:r>
              <a:rPr lang="en-US" sz="3700" kern="1200" spc="-23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Who </a:t>
            </a:r>
            <a:r>
              <a:rPr lang="en-US" sz="3700" kern="1200" spc="-26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can</a:t>
            </a:r>
            <a:r>
              <a:rPr lang="en-US" sz="3700" kern="1200" spc="-13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spc="-3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participate?</a:t>
            </a:r>
            <a:endParaRPr lang="en-US" sz="37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3732023" y="963877"/>
            <a:ext cx="4783327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80975" marR="76200" lvl="0" indent="-228600" defTabSz="914400" fontAlgn="auto">
              <a:lnSpc>
                <a:spcPct val="9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1451" algn="l"/>
              </a:tabLst>
              <a:defRPr/>
            </a:pP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KINECT-HD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will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enroll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approximately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120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participants 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who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must meet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several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criteria,</a:t>
            </a:r>
            <a:r>
              <a:rPr kumimoji="0" lang="en-US" sz="2100" b="0" i="0" u="none" strike="noStrike" cap="none" spc="-41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including:</a:t>
            </a:r>
          </a:p>
          <a:p>
            <a:pPr marL="523875" marR="0" lvl="1" indent="-228600" defTabSz="914400" fontAlgn="auto">
              <a:lnSpc>
                <a:spcPct val="9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4351" algn="l"/>
              </a:tabLst>
              <a:defRPr/>
            </a:pP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Male or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female,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ages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18-75</a:t>
            </a:r>
            <a:r>
              <a:rPr kumimoji="0" lang="en-US" sz="2100" b="0" i="0" u="none" strike="noStrike" cap="none" spc="-19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years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523875" marR="0" lvl="1" indent="-228600" defTabSz="914400" fontAlgn="auto">
              <a:lnSpc>
                <a:spcPct val="9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4351" algn="l"/>
              </a:tabLst>
              <a:defRPr/>
            </a:pP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Diagnosis of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motor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manifest </a:t>
            </a:r>
            <a:r>
              <a:rPr kumimoji="0" lang="en-US" sz="2100" b="0" i="0" u="none" strike="noStrike" cap="none" spc="-23" normalizeH="0" baseline="0" noProof="0">
                <a:ln>
                  <a:noFill/>
                </a:ln>
                <a:effectLst/>
                <a:uLnTx/>
                <a:uFillTx/>
              </a:rPr>
              <a:t>Huntington’s</a:t>
            </a:r>
            <a:r>
              <a:rPr kumimoji="0" lang="en-US" sz="2100" b="0" i="0" u="none" strike="noStrike" cap="none" spc="79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disease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523875" marR="3810" lvl="1" indent="-228600" defTabSz="914400" fontAlgn="auto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4351" algn="l"/>
              </a:tabLst>
              <a:defRPr/>
            </a:pPr>
            <a:r>
              <a:rPr kumimoji="0" lang="en-US" sz="2100" b="0" i="0" u="none" strike="noStrike" cap="none" spc="-19" normalizeH="0" baseline="0" noProof="0">
                <a:ln>
                  <a:noFill/>
                </a:ln>
                <a:effectLst/>
                <a:uLnTx/>
                <a:uFillTx/>
              </a:rPr>
              <a:t>Have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bothersome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or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troublesome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chorea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(that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meets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the 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protocol</a:t>
            </a:r>
            <a:r>
              <a:rPr kumimoji="0" lang="en-US" sz="2100" b="0" i="0" u="none" strike="noStrike" cap="none" spc="4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requirements)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523875" marR="377666" lvl="1" indent="-228600" defTabSz="914400" fontAlgn="auto">
              <a:lnSpc>
                <a:spcPct val="90000"/>
              </a:lnSpc>
              <a:spcBef>
                <a:spcPts val="3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4351" algn="l"/>
              </a:tabLst>
              <a:defRPr/>
            </a:pP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Willing and able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to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comply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with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instructions </a:t>
            </a:r>
            <a:r>
              <a:rPr kumimoji="0" lang="en-US" sz="21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and 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procedures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90D116-95E5-4E5A-99CA-67FCB281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99" y="452970"/>
            <a:ext cx="4105497" cy="10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525" algn="r"/>
            <a:r>
              <a:rPr lang="en-US" kern="1200" spc="-23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</a:t>
            </a:r>
            <a:r>
              <a:rPr lang="en-US" kern="1200" spc="-15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long </a:t>
            </a:r>
            <a:r>
              <a:rPr lang="en-US" kern="1200" spc="-8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en-US" kern="1200" spc="-15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kern="1200" spc="-266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26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study?</a:t>
            </a:r>
            <a:endParaRPr lang="en-US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3732023" y="963877"/>
            <a:ext cx="4783327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80975" marR="3810" lvl="0" indent="-228600" defTabSz="914400" fontAlgn="auto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1451" algn="l"/>
              </a:tabLst>
              <a:defRPr/>
            </a:pP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Participation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in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this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study consists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of 9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total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visits that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will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last 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up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to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18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weeks.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Visits</a:t>
            </a:r>
            <a:r>
              <a:rPr kumimoji="0" lang="en-US" sz="2100" b="0" i="0" u="none" strike="noStrike" cap="none" spc="71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include: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180975" marR="0" lvl="0" indent="-228600" defTabSz="914400" fontAlgn="auto">
              <a:lnSpc>
                <a:spcPct val="90000"/>
              </a:lnSpc>
              <a:spcBef>
                <a:spcPts val="47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1451" algn="l"/>
              </a:tabLst>
              <a:defRPr/>
            </a:pP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Up </a:t>
            </a:r>
            <a:r>
              <a:rPr kumimoji="0" lang="en-US" sz="2100" b="0" i="0" u="none" strike="noStrike" cap="none" spc="-15" normalizeH="0" baseline="0" noProof="0">
                <a:ln>
                  <a:noFill/>
                </a:ln>
                <a:effectLst/>
                <a:uLnTx/>
                <a:uFillTx/>
              </a:rPr>
              <a:t>to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4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weeks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of</a:t>
            </a:r>
            <a:r>
              <a:rPr kumimoji="0" lang="en-US" sz="2100" b="0" i="0" u="none" strike="noStrike" cap="none" spc="41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screening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180975" marR="0" lvl="0" indent="-228600" defTabSz="914400" fontAlgn="auto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1451" algn="l"/>
              </a:tabLst>
              <a:defRPr/>
            </a:pP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12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weeks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of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drug</a:t>
            </a:r>
            <a:r>
              <a:rPr kumimoji="0" lang="en-US" sz="2100" b="0" i="0" u="none" strike="noStrike" cap="none" spc="68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dosing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180975" marR="629126" lvl="0" indent="-228600" defTabSz="914400" fontAlgn="auto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1451" algn="l"/>
              </a:tabLst>
              <a:defRPr/>
            </a:pP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A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final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visit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2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weeks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after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the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last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dose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of the </a:t>
            </a:r>
            <a:r>
              <a:rPr kumimoji="0" lang="en-US" sz="2100" b="0" i="0" u="none" strike="noStrike" cap="none" spc="-11" normalizeH="0" baseline="0" noProof="0">
                <a:ln>
                  <a:noFill/>
                </a:ln>
                <a:effectLst/>
                <a:uLnTx/>
                <a:uFillTx/>
              </a:rPr>
              <a:t>study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drug  (valbenazine </a:t>
            </a:r>
            <a:r>
              <a:rPr kumimoji="0" lang="en-US" sz="2100" b="0" i="0" u="none" strike="noStrike" cap="none" spc="-4" normalizeH="0" baseline="0" noProof="0">
                <a:ln>
                  <a:noFill/>
                </a:ln>
                <a:effectLst/>
                <a:uLnTx/>
                <a:uFillTx/>
              </a:rPr>
              <a:t>or</a:t>
            </a:r>
            <a:r>
              <a:rPr kumimoji="0" lang="en-US" sz="2100" b="0" i="0" u="none" strike="noStrike" cap="none" spc="4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100" b="0" i="0" u="none" strike="noStrike" cap="none" spc="-8" normalizeH="0" baseline="0" noProof="0">
                <a:ln>
                  <a:noFill/>
                </a:ln>
                <a:effectLst/>
                <a:uLnTx/>
                <a:uFillTx/>
              </a:rPr>
              <a:t>placebo).</a:t>
            </a:r>
            <a:endParaRPr kumimoji="0" lang="en-US" sz="2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18988-50DF-4F2A-8A03-B12479A4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365" y="578063"/>
            <a:ext cx="4105497" cy="10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03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856" y="1359078"/>
            <a:ext cx="8846288" cy="471924"/>
          </a:xfrm>
          <a:prstGeom prst="rect">
            <a:avLst/>
          </a:prstGeom>
        </p:spPr>
        <p:txBody>
          <a:bodyPr vert="horz" wrap="square" lIns="0" tIns="60960" rIns="0" bIns="0" rtlCol="0" anchor="ctr">
            <a:spAutoFit/>
          </a:bodyPr>
          <a:lstStyle/>
          <a:p>
            <a:pPr marL="9525" marR="3810">
              <a:lnSpc>
                <a:spcPts val="3240"/>
              </a:lnSpc>
              <a:spcBef>
                <a:spcPts val="480"/>
              </a:spcBef>
            </a:pPr>
            <a:r>
              <a:rPr sz="3000" b="1" spc="-30" dirty="0"/>
              <a:t>What </a:t>
            </a:r>
            <a:r>
              <a:rPr sz="3000" b="1" spc="-26" dirty="0"/>
              <a:t>are </a:t>
            </a:r>
            <a:r>
              <a:rPr sz="3000" b="1" spc="-15" dirty="0"/>
              <a:t>the </a:t>
            </a:r>
            <a:r>
              <a:rPr sz="3000" b="1" spc="-30" dirty="0"/>
              <a:t>most </a:t>
            </a:r>
            <a:r>
              <a:rPr sz="3000" b="1" spc="-34" dirty="0"/>
              <a:t>common </a:t>
            </a:r>
            <a:r>
              <a:rPr sz="3000" b="1" spc="-15" dirty="0"/>
              <a:t>side </a:t>
            </a:r>
            <a:r>
              <a:rPr sz="3000" b="1" spc="-41" dirty="0"/>
              <a:t>effects</a:t>
            </a:r>
            <a:r>
              <a:rPr sz="3000" b="1" spc="-307" dirty="0"/>
              <a:t> </a:t>
            </a:r>
            <a:r>
              <a:rPr sz="3000" b="1" spc="-26" dirty="0"/>
              <a:t>from </a:t>
            </a:r>
            <a:r>
              <a:rPr sz="3000" b="1" spc="-26" dirty="0" err="1"/>
              <a:t>valbenazine</a:t>
            </a:r>
            <a:r>
              <a:rPr sz="3000" b="1" spc="-26" dirty="0"/>
              <a:t>?</a:t>
            </a:r>
            <a:endParaRPr sz="30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687704" y="2126265"/>
            <a:ext cx="7775811" cy="15747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523875" marR="0" lvl="1" indent="-17145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4351" algn="l"/>
              </a:tabLst>
              <a:defRPr/>
            </a:pPr>
            <a:r>
              <a:rPr kumimoji="0" sz="3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Drowsiness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23875" marR="0" lvl="1" indent="-171450" algn="l" defTabSz="457200" rtl="0" eaLnBrk="1" fontAlgn="auto" latinLnBrk="0" hangingPunct="1">
              <a:lnSpc>
                <a:spcPct val="100000"/>
              </a:lnSpc>
              <a:spcBef>
                <a:spcPts val="16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4351" algn="l"/>
              </a:tabLst>
              <a:defRPr/>
            </a:pPr>
            <a:r>
              <a:rPr kumimoji="0" sz="3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Tiredness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23875" marR="0" lvl="1" indent="-171450" algn="l" defTabSz="457200" rtl="0" eaLnBrk="1" fontAlgn="auto" latinLnBrk="0" hangingPunct="1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4351" algn="l"/>
              </a:tabLst>
              <a:defRPr/>
            </a:pPr>
            <a:r>
              <a:rPr kumimoji="0" sz="3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Sedation </a:t>
            </a:r>
            <a:r>
              <a:rPr kumimoji="0" sz="3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(feeling </a:t>
            </a:r>
            <a:r>
              <a:rPr kumimoji="0" sz="3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calm, 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relaxed </a:t>
            </a:r>
            <a:r>
              <a:rPr kumimoji="0" sz="3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32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sleepy)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6540" y="4143899"/>
            <a:ext cx="2080449" cy="1289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96358" y="3989360"/>
            <a:ext cx="1449529" cy="1443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75267" y="4051563"/>
            <a:ext cx="1882193" cy="1343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17214-56D2-48DE-9B5C-48B282B52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989" y="298599"/>
            <a:ext cx="3556708" cy="8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24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810" y="1410490"/>
            <a:ext cx="8118286" cy="1597841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6196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90000"/>
              </a:lnSpc>
              <a:spcBef>
                <a:spcPts val="3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conclusion of the trial,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study team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 </a:t>
            </a:r>
            <a:r>
              <a:rPr kumimoji="0" sz="28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analyze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determine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 </a:t>
            </a:r>
            <a:r>
              <a:rPr kumimoji="0" sz="2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valbenazine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safe, </a:t>
            </a:r>
            <a:r>
              <a:rPr kumimoji="0" sz="2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well  </a:t>
            </a:r>
            <a:r>
              <a:rPr kumimoji="0" sz="2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tolerated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8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effective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8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treating </a:t>
            </a:r>
            <a:r>
              <a:rPr kumimoji="0" sz="28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chorea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individuals  with</a:t>
            </a:r>
            <a:r>
              <a:rPr kumimoji="0" sz="28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HD.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0325" y="3675721"/>
            <a:ext cx="3943349" cy="2548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0270A-90A3-4830-86FB-9395ED0C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40" y="114300"/>
            <a:ext cx="4105497" cy="10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68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B793-D103-428E-8DCF-57135CC9D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dirty="0" err="1"/>
              <a:t>PR</a:t>
            </a:r>
            <a:r>
              <a:rPr lang="en-US" dirty="0" err="1"/>
              <a:t>idopidine’s</a:t>
            </a:r>
            <a:r>
              <a:rPr lang="en-US" dirty="0"/>
              <a:t> </a:t>
            </a:r>
            <a:r>
              <a:rPr lang="en-US" sz="3000" b="1" dirty="0"/>
              <a:t>O</a:t>
            </a:r>
            <a:r>
              <a:rPr lang="en-US" dirty="0"/>
              <a:t>utcome </a:t>
            </a:r>
            <a:r>
              <a:rPr lang="en-US" sz="3000" b="1" dirty="0"/>
              <a:t>O</a:t>
            </a:r>
            <a:r>
              <a:rPr lang="en-US" dirty="0"/>
              <a:t>n </a:t>
            </a:r>
            <a:r>
              <a:rPr lang="en-US" sz="3000" b="1" dirty="0"/>
              <a:t>F</a:t>
            </a:r>
            <a:r>
              <a:rPr lang="en-US" dirty="0"/>
              <a:t>unction in </a:t>
            </a:r>
            <a:r>
              <a:rPr lang="en-US" sz="3000" b="1" dirty="0"/>
              <a:t>H</a:t>
            </a:r>
            <a:r>
              <a:rPr lang="en-US" dirty="0"/>
              <a:t>untington </a:t>
            </a:r>
            <a:r>
              <a:rPr lang="en-US" sz="3000" b="1" dirty="0"/>
              <a:t>D</a:t>
            </a:r>
            <a:r>
              <a:rPr lang="en-US" dirty="0"/>
              <a:t>isease</a:t>
            </a:r>
          </a:p>
          <a:p>
            <a:r>
              <a:rPr lang="en-US" dirty="0"/>
              <a:t>Phase 3, randomized, double-blind, placebo-controlled study evaluating the efficacy and safety of pridopidine in patients with early stage of Huntington disease.</a:t>
            </a:r>
          </a:p>
          <a:p>
            <a:r>
              <a:rPr lang="en-US" dirty="0"/>
              <a:t>Pridopidine is a small molecule developed by </a:t>
            </a:r>
            <a:r>
              <a:rPr lang="en-US" dirty="0" err="1"/>
              <a:t>Prilenia</a:t>
            </a:r>
            <a:r>
              <a:rPr lang="en-US" dirty="0"/>
              <a:t> for the treatment of neurodegenerative disorders such as HD. Pridopidine binds and activates the Sigma-1 receptor (S1R) and may be neuroprotective.</a:t>
            </a:r>
          </a:p>
          <a:p>
            <a:r>
              <a:rPr lang="en-US" dirty="0"/>
              <a:t>Previously used in PRIDE-HD study</a:t>
            </a:r>
          </a:p>
        </p:txBody>
      </p:sp>
      <p:pic>
        <p:nvPicPr>
          <p:cNvPr id="1026" name="Picture 2" descr="PROOF-HD">
            <a:extLst>
              <a:ext uri="{FF2B5EF4-FFF2-40B4-BE49-F238E27FC236}">
                <a16:creationId xmlns:a16="http://schemas.microsoft.com/office/drawing/2014/main" id="{81807153-8D93-4FED-87C9-3AEE3E35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339"/>
            <a:ext cx="8287392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49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E2AA6E-D188-470C-BA57-CEE3BBF20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31"/>
          <a:stretch/>
        </p:blipFill>
        <p:spPr>
          <a:xfrm>
            <a:off x="954184" y="1710708"/>
            <a:ext cx="7235632" cy="40842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PROOF-HD">
            <a:extLst>
              <a:ext uri="{FF2B5EF4-FFF2-40B4-BE49-F238E27FC236}">
                <a16:creationId xmlns:a16="http://schemas.microsoft.com/office/drawing/2014/main" id="{81807153-8D93-4FED-87C9-3AEE3E35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339"/>
            <a:ext cx="8287392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13C01E-F020-445A-956C-83465A8C0A3C}"/>
              </a:ext>
            </a:extLst>
          </p:cNvPr>
          <p:cNvSpPr txBox="1"/>
          <p:nvPr/>
        </p:nvSpPr>
        <p:spPr>
          <a:xfrm>
            <a:off x="323850" y="5934670"/>
            <a:ext cx="8686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McGarry et al. Effects of Pridopidine on Functional Capacity in Early-Stage Participants from</a:t>
            </a:r>
          </a:p>
          <a:p>
            <a:r>
              <a:rPr lang="en-US" dirty="0"/>
              <a:t>the PRIDE-HD Study.  Journal of Huntington’s Disease 9 (2020) 371–380</a:t>
            </a:r>
          </a:p>
        </p:txBody>
      </p:sp>
    </p:spTree>
    <p:extLst>
      <p:ext uri="{BB962C8B-B14F-4D97-AF65-F5344CB8AC3E}">
        <p14:creationId xmlns:p14="http://schemas.microsoft.com/office/powerpoint/2010/main" val="33938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B793-D103-428E-8DCF-57135CC9D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Eligibility:</a:t>
            </a:r>
          </a:p>
          <a:p>
            <a:pPr marL="457200" lvl="1" indent="0">
              <a:buNone/>
            </a:pPr>
            <a:r>
              <a:rPr lang="en-US" dirty="0"/>
              <a:t>&gt; Male or female, 25 years of age and older, capable of giving informed consent.</a:t>
            </a:r>
            <a:br>
              <a:rPr lang="en-US" dirty="0"/>
            </a:br>
            <a:r>
              <a:rPr lang="en-US" dirty="0"/>
              <a:t>&gt; Have a diagnosis of HD based on clinical features.</a:t>
            </a:r>
            <a:br>
              <a:rPr lang="en-US" dirty="0"/>
            </a:br>
            <a:r>
              <a:rPr lang="en-US" dirty="0"/>
              <a:t>&gt; Have confirmed presence of CAG repeats of 36 or greater in the huntingtin gene.</a:t>
            </a:r>
            <a:br>
              <a:rPr lang="en-US" dirty="0"/>
            </a:br>
            <a:r>
              <a:rPr lang="en-US" dirty="0"/>
              <a:t>&gt; Must have adult-onset HD with onset of signs and symptoms at, or later than 18 years of age</a:t>
            </a:r>
            <a:br>
              <a:rPr lang="en-US" dirty="0"/>
            </a:br>
            <a:r>
              <a:rPr lang="en-US" dirty="0"/>
              <a:t>&gt; Must be willing and able to comply with the study instructions.</a:t>
            </a:r>
          </a:p>
        </p:txBody>
      </p:sp>
      <p:pic>
        <p:nvPicPr>
          <p:cNvPr id="1026" name="Picture 2" descr="PROOF-HD">
            <a:extLst>
              <a:ext uri="{FF2B5EF4-FFF2-40B4-BE49-F238E27FC236}">
                <a16:creationId xmlns:a16="http://schemas.microsoft.com/office/drawing/2014/main" id="{81807153-8D93-4FED-87C9-3AEE3E35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339"/>
            <a:ext cx="8287392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9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947" y="441125"/>
            <a:ext cx="3840085" cy="169279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dirty="0"/>
              <a:t>The importance of finding treatments for HD</a:t>
            </a:r>
            <a:endParaRPr lang="en-US" dirty="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54198" y="2497010"/>
            <a:ext cx="4154938" cy="391781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9056" tIns="34529" rIns="69056" bIns="34529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/>
              <a:t>Progressive, hereditary degenerative neuropsychiatric disease</a:t>
            </a:r>
          </a:p>
          <a:p>
            <a:endParaRPr lang="en-US" sz="2400" dirty="0"/>
          </a:p>
          <a:p>
            <a:r>
              <a:rPr lang="en-US" sz="2400" dirty="0"/>
              <a:t>Two FDA-approved therapies for chorea</a:t>
            </a:r>
          </a:p>
          <a:p>
            <a:endParaRPr lang="en-US" sz="2400" dirty="0"/>
          </a:p>
          <a:p>
            <a:r>
              <a:rPr lang="en-US" sz="2400" dirty="0"/>
              <a:t>No disease-modifying therapies exist to delay onset or slow progression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06365" y="6356350"/>
            <a:ext cx="874395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548B7A-7DE1-4714-9BC6-6F77538093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0"/>
          <a:stretch/>
        </p:blipFill>
        <p:spPr bwMode="auto">
          <a:xfrm>
            <a:off x="4409137" y="151111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6061-F037-4F2D-9CA9-31DFAEF3F372}"/>
              </a:ext>
            </a:extLst>
          </p:cNvPr>
          <p:cNvSpPr txBox="1"/>
          <p:nvPr/>
        </p:nvSpPr>
        <p:spPr>
          <a:xfrm>
            <a:off x="4944140" y="6060558"/>
            <a:ext cx="27538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Nancy Wexler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 in Venezuela</a:t>
            </a:r>
          </a:p>
        </p:txBody>
      </p:sp>
    </p:spTree>
    <p:extLst>
      <p:ext uri="{BB962C8B-B14F-4D97-AF65-F5344CB8AC3E}">
        <p14:creationId xmlns:p14="http://schemas.microsoft.com/office/powerpoint/2010/main" val="2254467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B793-D103-428E-8DCF-57135CC9D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Study design:</a:t>
            </a:r>
          </a:p>
          <a:p>
            <a:pPr lvl="1"/>
            <a:r>
              <a:rPr lang="en-US" sz="3200" dirty="0"/>
              <a:t>Screening period</a:t>
            </a:r>
          </a:p>
          <a:p>
            <a:pPr lvl="1"/>
            <a:r>
              <a:rPr lang="en-US" sz="3200" dirty="0"/>
              <a:t>Randomization: active pridopidine or placebo 45 mg tablet  twice daily</a:t>
            </a:r>
          </a:p>
          <a:p>
            <a:pPr lvl="1"/>
            <a:r>
              <a:rPr lang="en-US" sz="3200" dirty="0"/>
              <a:t>Open label extension is planned</a:t>
            </a:r>
          </a:p>
          <a:p>
            <a:pPr lvl="1"/>
            <a:r>
              <a:rPr lang="en-US" sz="3200" dirty="0"/>
              <a:t>Duration: 65 weeks (15 months)</a:t>
            </a:r>
            <a:endParaRPr lang="en-US" dirty="0"/>
          </a:p>
        </p:txBody>
      </p:sp>
      <p:pic>
        <p:nvPicPr>
          <p:cNvPr id="1026" name="Picture 2" descr="PROOF-HD">
            <a:extLst>
              <a:ext uri="{FF2B5EF4-FFF2-40B4-BE49-F238E27FC236}">
                <a16:creationId xmlns:a16="http://schemas.microsoft.com/office/drawing/2014/main" id="{81807153-8D93-4FED-87C9-3AEE3E35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339"/>
            <a:ext cx="8287392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70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504" y="1412489"/>
            <a:ext cx="2153321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AAV5-miHTT = AMT-130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99243" y="552893"/>
            <a:ext cx="4925779" cy="522344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The study medication is an artificial micro-RNA specifically tailored to reduce huntingtin messenger RNA.</a:t>
            </a:r>
          </a:p>
          <a:p>
            <a:r>
              <a:rPr lang="en-US" sz="2400" dirty="0"/>
              <a:t>This drug, AMT-130, is packaged with Adeno-Associated Virus (AAV)Type 5, designed to enter brain cells and direct them to permanently produce the micro-RNA that reduces the production of both wild-type and toxic HD protein.</a:t>
            </a:r>
          </a:p>
          <a:p>
            <a:r>
              <a:rPr lang="en-US" sz="2400" dirty="0"/>
              <a:t>Administered directly to the brain target via single neurosurgery procedure.</a:t>
            </a:r>
          </a:p>
          <a:p>
            <a:r>
              <a:rPr lang="en-US" sz="2400" dirty="0"/>
              <a:t>The therapy will be permanent, and the effect is predicted to be long-lasting</a:t>
            </a:r>
          </a:p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71062" y="5888796"/>
            <a:ext cx="5730947" cy="41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http://uniqure.com/gene-therapy/huntingtons-disease.php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202CDB-A524-4D92-8B2A-CDC25A4A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09" y="216336"/>
            <a:ext cx="3094779" cy="6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321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412489"/>
            <a:ext cx="2153321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AMT-130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180" y="457199"/>
            <a:ext cx="4989575" cy="62279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First-in-human study</a:t>
            </a:r>
          </a:p>
          <a:p>
            <a:r>
              <a:rPr lang="en-US" sz="2000" b="1" dirty="0"/>
              <a:t>Single neurosurgical administration</a:t>
            </a:r>
            <a:r>
              <a:rPr lang="en-US" sz="2000" dirty="0"/>
              <a:t> of AMT-130</a:t>
            </a:r>
          </a:p>
          <a:p>
            <a:pPr lvl="1"/>
            <a:r>
              <a:rPr lang="en-US" sz="2000" dirty="0"/>
              <a:t>Cohort 1: Low-dose vs placebo</a:t>
            </a:r>
          </a:p>
          <a:p>
            <a:pPr lvl="1"/>
            <a:r>
              <a:rPr lang="en-US" sz="2000" dirty="0"/>
              <a:t>Cohort 2: High dose vs placebo</a:t>
            </a:r>
          </a:p>
          <a:p>
            <a:pPr lvl="1"/>
            <a:r>
              <a:rPr lang="en-US" sz="2000" dirty="0"/>
              <a:t>Control group: “imitation surgery” for both cohorts</a:t>
            </a:r>
          </a:p>
          <a:p>
            <a:r>
              <a:rPr lang="en-US" sz="2000" b="1" dirty="0"/>
              <a:t>Blinded study</a:t>
            </a:r>
            <a:r>
              <a:rPr lang="en-US" sz="2000" dirty="0"/>
              <a:t>: the patient, care partner, investigator and outcomes assessor will not know the treatment assignment</a:t>
            </a:r>
          </a:p>
          <a:p>
            <a:r>
              <a:rPr lang="en-US" sz="2000" b="1" dirty="0"/>
              <a:t>Duration of study</a:t>
            </a:r>
            <a:r>
              <a:rPr lang="en-US" sz="2000" dirty="0"/>
              <a:t>: 12 months blinded Core Study period, 5 years follow-up in total </a:t>
            </a:r>
          </a:p>
          <a:p>
            <a:r>
              <a:rPr lang="en-US" sz="2000" b="1" dirty="0"/>
              <a:t>Primary outcome measure: Safety and tolerability</a:t>
            </a:r>
          </a:p>
          <a:p>
            <a:r>
              <a:rPr lang="en-US" sz="2000" b="1" dirty="0"/>
              <a:t>Other assessments: </a:t>
            </a:r>
            <a:r>
              <a:rPr lang="en-US" sz="2000" dirty="0"/>
              <a:t>clinical rating scale of HD signs and symptoms, brain MRI scan, lumbar puncture for measurement of mutant huntingtin protein levels</a:t>
            </a:r>
          </a:p>
          <a:p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1188454" y="6400801"/>
            <a:ext cx="3424900" cy="284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ClinicalTrials.gov Identifier: NCT04120493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3D8D5E-C2EC-42D7-A5D8-C24B0757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5" y="369688"/>
            <a:ext cx="3094779" cy="6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46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64580B-B24D-4448-B898-C13F15482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50" y="3058795"/>
            <a:ext cx="3365498" cy="7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EBB63E-FF19-493F-9618-BFFB451D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-2"/>
            <a:ext cx="4572000" cy="6858002"/>
          </a:xfrm>
          <a:prstGeom prst="rect">
            <a:avLst/>
          </a:prstGeom>
          <a:solidFill>
            <a:srgbClr val="665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785" y="365126"/>
            <a:ext cx="3615898" cy="1484940"/>
          </a:xfrm>
        </p:spPr>
        <p:txBody>
          <a:bodyPr anchor="b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AMT-130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786" y="2561303"/>
            <a:ext cx="3615897" cy="3775702"/>
          </a:xfrm>
        </p:spPr>
        <p:txBody>
          <a:bodyPr anchor="t">
            <a:normAutofit lnSpcReduction="10000"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Number of patients in study = 26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Eligibility: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Men and women, ages 25 – 65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Early-stage manifest HD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CAG repeats 40 or higher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MRI brain scan shows adequate size of brain target for implantation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Stable medical status and medications for HD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No medical contraindications to MRI, lumbar puncture, brain surgery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33400" y="6258948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ClinicalTrials.gov Identifier: NCT04120493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20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8575"/>
          <a:stretch/>
        </p:blipFill>
        <p:spPr bwMode="auto">
          <a:xfrm>
            <a:off x="304800" y="218408"/>
            <a:ext cx="5355373" cy="19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80955" y="538854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goal of Enroll-HD is to accelerate the discovery and development of new therapeutics for HD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2151965"/>
            <a:ext cx="875286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0261E-E108-4AE0-99CB-70054DFEBA76}"/>
              </a:ext>
            </a:extLst>
          </p:cNvPr>
          <p:cNvSpPr txBox="1"/>
          <p:nvPr/>
        </p:nvSpPr>
        <p:spPr>
          <a:xfrm>
            <a:off x="206156" y="1581136"/>
            <a:ext cx="298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Participants: 19, 666</a:t>
            </a:r>
          </a:p>
          <a:p>
            <a:r>
              <a:rPr lang="en-US" dirty="0"/>
              <a:t>Clinical Sites Worldwide: 158</a:t>
            </a:r>
          </a:p>
          <a:p>
            <a:r>
              <a:rPr lang="en-US" dirty="0"/>
              <a:t>Nations Participating: 7</a:t>
            </a:r>
          </a:p>
        </p:txBody>
      </p:sp>
    </p:spTree>
    <p:extLst>
      <p:ext uri="{BB962C8B-B14F-4D97-AF65-F5344CB8AC3E}">
        <p14:creationId xmlns:p14="http://schemas.microsoft.com/office/powerpoint/2010/main" val="4184372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AAC2-B802-4820-A66E-304D53DA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31" y="114775"/>
            <a:ext cx="3886128" cy="3553458"/>
          </a:xfrm>
        </p:spPr>
        <p:txBody>
          <a:bodyPr>
            <a:normAutofit/>
          </a:bodyPr>
          <a:lstStyle/>
          <a:p>
            <a:r>
              <a:rPr lang="en-US" sz="4200" dirty="0"/>
              <a:t>Current HD clinical trials and observational studies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D68AE7-D3AF-4839-956D-7723E55012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4286" y="361507"/>
          <a:ext cx="3943350" cy="6134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3D67FA4-F9D9-41A8-86CD-8EF199D6214F}"/>
              </a:ext>
            </a:extLst>
          </p:cNvPr>
          <p:cNvSpPr txBox="1"/>
          <p:nvPr/>
        </p:nvSpPr>
        <p:spPr>
          <a:xfrm>
            <a:off x="7608090" y="5102300"/>
            <a:ext cx="11057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C596A-619A-4271-A45A-5A153B6336DB}"/>
              </a:ext>
            </a:extLst>
          </p:cNvPr>
          <p:cNvSpPr txBox="1"/>
          <p:nvPr/>
        </p:nvSpPr>
        <p:spPr>
          <a:xfrm>
            <a:off x="7608091" y="3062081"/>
            <a:ext cx="11057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Davis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38C5E-468E-43C0-B658-E49789AB4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27" y="3544512"/>
            <a:ext cx="2082454" cy="2498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A1E27F-03AA-4C0C-8854-4A8F06D34225}"/>
              </a:ext>
            </a:extLst>
          </p:cNvPr>
          <p:cNvSpPr txBox="1"/>
          <p:nvPr/>
        </p:nvSpPr>
        <p:spPr>
          <a:xfrm>
            <a:off x="94593" y="6013918"/>
            <a:ext cx="2119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Becky Craig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8"/>
              </a:rPr>
              <a:t>rscraig@ucdavis.edu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(91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6) 734-3541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1830A-8595-42E1-801E-4B9A34895F44}"/>
              </a:ext>
            </a:extLst>
          </p:cNvPr>
          <p:cNvSpPr txBox="1"/>
          <p:nvPr/>
        </p:nvSpPr>
        <p:spPr>
          <a:xfrm>
            <a:off x="2191099" y="3072679"/>
            <a:ext cx="2378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Sadie Rogers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9"/>
              </a:rPr>
              <a:t>ssrogers@ucdavis.edu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(916) 734-6278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6B4FF5-798F-450A-8D48-7A6E931217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446" y="4159824"/>
            <a:ext cx="1835213" cy="225707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463083-E45B-4B15-8302-E76AC1730626}"/>
              </a:ext>
            </a:extLst>
          </p:cNvPr>
          <p:cNvSpPr txBox="1"/>
          <p:nvPr/>
        </p:nvSpPr>
        <p:spPr>
          <a:xfrm>
            <a:off x="7552595" y="2040741"/>
            <a:ext cx="11057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Davis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7D0AB-1BBD-4ED2-8BB2-75C8A716414C}"/>
              </a:ext>
            </a:extLst>
          </p:cNvPr>
          <p:cNvSpPr txBox="1"/>
          <p:nvPr/>
        </p:nvSpPr>
        <p:spPr>
          <a:xfrm>
            <a:off x="7552595" y="1005781"/>
            <a:ext cx="11057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Davis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DBDDB-E176-4196-AF90-D7493EAE0647}"/>
              </a:ext>
            </a:extLst>
          </p:cNvPr>
          <p:cNvSpPr txBox="1"/>
          <p:nvPr/>
        </p:nvSpPr>
        <p:spPr>
          <a:xfrm>
            <a:off x="6166123" y="4097041"/>
            <a:ext cx="292395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Davis, Stanford, UCSF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7C2F7-8320-4860-8A22-1ED7A675C826}"/>
              </a:ext>
            </a:extLst>
          </p:cNvPr>
          <p:cNvSpPr txBox="1"/>
          <p:nvPr/>
        </p:nvSpPr>
        <p:spPr>
          <a:xfrm>
            <a:off x="7626303" y="6196869"/>
            <a:ext cx="11057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UCSF</a:t>
            </a:r>
          </a:p>
        </p:txBody>
      </p:sp>
    </p:spTree>
    <p:extLst>
      <p:ext uri="{BB962C8B-B14F-4D97-AF65-F5344CB8AC3E}">
        <p14:creationId xmlns:p14="http://schemas.microsoft.com/office/powerpoint/2010/main" val="1151154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FFC2-F3EE-4023-B76C-8D9C19E3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2439806" cy="6029174"/>
          </a:xfrm>
        </p:spPr>
        <p:txBody>
          <a:bodyPr>
            <a:normAutofit/>
          </a:bodyPr>
          <a:lstStyle/>
          <a:p>
            <a:r>
              <a:rPr lang="en-US" sz="4200" dirty="0"/>
              <a:t>Other</a:t>
            </a:r>
            <a:br>
              <a:rPr lang="en-US" sz="4200" dirty="0"/>
            </a:br>
            <a:r>
              <a:rPr lang="en-US" sz="4200" dirty="0"/>
              <a:t>regional</a:t>
            </a:r>
            <a:br>
              <a:rPr lang="en-US" sz="4200" dirty="0"/>
            </a:br>
            <a:r>
              <a:rPr lang="en-US" sz="4200" dirty="0"/>
              <a:t>HD research contacts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9758ED-FEB5-45A2-9A9C-B53C98376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969198"/>
              </p:ext>
            </p:extLst>
          </p:nvPr>
        </p:nvGraphicFramePr>
        <p:xfrm>
          <a:off x="2967487" y="207034"/>
          <a:ext cx="5550149" cy="648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2633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C30B5-DAF4-443D-B045-324B34A4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85" y="218493"/>
            <a:ext cx="2528249" cy="34939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Strengths in research progress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8912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5C7927-6D21-44F4-A812-5295A69EB3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4000A7-2470-456B-8A89-D91D6E6F3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9" t="5728" r="16636" b="5930"/>
          <a:stretch/>
        </p:blipFill>
        <p:spPr>
          <a:xfrm>
            <a:off x="731520" y="3886200"/>
            <a:ext cx="2026666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9E9E9D-CA13-464B-B8CE-489FD0BC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62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018137"/>
            <a:ext cx="3426795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i="1" dirty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to HD patients, families and care partners</a:t>
            </a:r>
            <a:endParaRPr lang="en-US" sz="3600" i="1" dirty="0">
              <a:solidFill>
                <a:srgbClr val="00FF00"/>
              </a:solidFill>
            </a:endParaRPr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4259706" y="4143592"/>
            <a:ext cx="4255578" cy="14123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grateful to The Northern CA Chapter of HDSA and to patients and families with Huntington’s disease for your passion and support for care and research for Huntington’s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548" y="5612060"/>
            <a:ext cx="8482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Our work in HD has been inspired and generously supported by the Joseph P. Roberson Foundation, The Charles and Margaret Pue Foundation, HDSA, and HD patients and family members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8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9435" y="726684"/>
            <a:ext cx="30654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97108-AABD-4771-B44D-8E5D4120C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8" r="11568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502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30B5-DAF4-443D-B045-324B34A4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r>
              <a:rPr lang="en-US" sz="4200" dirty="0"/>
              <a:t>1. The road map for research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593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5C7927-6D21-44F4-A812-5295A69EB3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4286" y="621792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16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23578"/>
            <a:ext cx="2540329" cy="1645501"/>
          </a:xfrm>
        </p:spPr>
        <p:txBody>
          <a:bodyPr>
            <a:normAutofit/>
          </a:bodyPr>
          <a:lstStyle/>
          <a:p>
            <a:r>
              <a:rPr lang="en-US" sz="3700"/>
              <a:t>2. Delivering the therapy to the brain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548467"/>
            <a:ext cx="2540328" cy="3628495"/>
          </a:xfrm>
        </p:spPr>
        <p:txBody>
          <a:bodyPr>
            <a:normAutofit/>
          </a:bodyPr>
          <a:lstStyle/>
          <a:p>
            <a:r>
              <a:rPr lang="en-US" sz="2000" dirty="0"/>
              <a:t>Pill, tablet or capsule</a:t>
            </a:r>
          </a:p>
          <a:p>
            <a:r>
              <a:rPr lang="en-US" sz="2000" dirty="0"/>
              <a:t>Monthly Intravenous therapy </a:t>
            </a:r>
          </a:p>
          <a:p>
            <a:r>
              <a:rPr lang="en-US" sz="2000" dirty="0"/>
              <a:t>Lumbar puncture/spinal tap</a:t>
            </a:r>
          </a:p>
          <a:p>
            <a:r>
              <a:rPr lang="en-US" sz="2000" dirty="0"/>
              <a:t>Intracranial delivery/brain surgery</a:t>
            </a:r>
          </a:p>
        </p:txBody>
      </p:sp>
      <p:sp>
        <p:nvSpPr>
          <p:cNvPr id="2055" name="Rectangle 73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3806" y="0"/>
            <a:ext cx="5740194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Rectangle 75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321732"/>
            <a:ext cx="308329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097" y="1138971"/>
            <a:ext cx="2831924" cy="203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21732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8832" y="428967"/>
            <a:ext cx="1754372" cy="26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4155753"/>
            <a:ext cx="308329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205" y="4473076"/>
            <a:ext cx="2831924" cy="14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509431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010085">
            <a:off x="6849279" y="4163410"/>
            <a:ext cx="2041097" cy="16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EA99F-9D1F-4F2E-A8AF-C20986DCFF02}"/>
              </a:ext>
            </a:extLst>
          </p:cNvPr>
          <p:cNvSpPr txBox="1"/>
          <p:nvPr/>
        </p:nvSpPr>
        <p:spPr>
          <a:xfrm>
            <a:off x="4244026" y="3436355"/>
            <a:ext cx="175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PROOF-HD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619F3-12E4-40A1-8E36-FB9BC1360979}"/>
              </a:ext>
            </a:extLst>
          </p:cNvPr>
          <p:cNvSpPr txBox="1"/>
          <p:nvPr/>
        </p:nvSpPr>
        <p:spPr>
          <a:xfrm>
            <a:off x="4244026" y="6059701"/>
            <a:ext cx="175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WAVE, ROCHE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7D5A5-628E-4372-BFE3-D6060C3CACC2}"/>
              </a:ext>
            </a:extLst>
          </p:cNvPr>
          <p:cNvSpPr txBox="1"/>
          <p:nvPr/>
        </p:nvSpPr>
        <p:spPr>
          <a:xfrm>
            <a:off x="6968832" y="3072694"/>
            <a:ext cx="175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Vaccinex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31B507-6848-480E-9F07-6F333A9048FD}"/>
              </a:ext>
            </a:extLst>
          </p:cNvPr>
          <p:cNvSpPr txBox="1"/>
          <p:nvPr/>
        </p:nvSpPr>
        <p:spPr>
          <a:xfrm>
            <a:off x="6942599" y="6059701"/>
            <a:ext cx="175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uniQure</a:t>
            </a:r>
          </a:p>
        </p:txBody>
      </p:sp>
    </p:spTree>
    <p:extLst>
      <p:ext uri="{BB962C8B-B14F-4D97-AF65-F5344CB8AC3E}">
        <p14:creationId xmlns:p14="http://schemas.microsoft.com/office/powerpoint/2010/main" val="1979451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68371-F8A2-48F4-8D5C-65EA3BFD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en-US" sz="4500"/>
              <a:t>3. Anticipating side 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BA5EED-1391-4922-AEB5-DF0C3CC800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78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A59A6-BE50-4772-A4DE-FB5DDE9D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>
            <a:normAutofit/>
          </a:bodyPr>
          <a:lstStyle/>
          <a:p>
            <a:r>
              <a:rPr lang="en-US" sz="3700"/>
              <a:t>4. Measuring effectiveness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EFF997-842E-4910-B41E-7FDAFCB1DD94}"/>
              </a:ext>
            </a:extLst>
          </p:cNvPr>
          <p:cNvGrpSpPr/>
          <p:nvPr/>
        </p:nvGrpSpPr>
        <p:grpSpPr>
          <a:xfrm>
            <a:off x="3582547" y="848825"/>
            <a:ext cx="4941945" cy="5185080"/>
            <a:chOff x="3582547" y="848825"/>
            <a:chExt cx="4941945" cy="518508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17BD2D0-A348-4946-881A-D386DDB01822}"/>
                </a:ext>
              </a:extLst>
            </p:cNvPr>
            <p:cNvSpPr/>
            <p:nvPr/>
          </p:nvSpPr>
          <p:spPr>
            <a:xfrm>
              <a:off x="3582547" y="1203065"/>
              <a:ext cx="4941945" cy="2192400"/>
            </a:xfrm>
            <a:custGeom>
              <a:avLst/>
              <a:gdLst>
                <a:gd name="connsiteX0" fmla="*/ 0 w 4941945"/>
                <a:gd name="connsiteY0" fmla="*/ 0 h 2192400"/>
                <a:gd name="connsiteX1" fmla="*/ 4941945 w 4941945"/>
                <a:gd name="connsiteY1" fmla="*/ 0 h 2192400"/>
                <a:gd name="connsiteX2" fmla="*/ 4941945 w 4941945"/>
                <a:gd name="connsiteY2" fmla="*/ 2192400 h 2192400"/>
                <a:gd name="connsiteX3" fmla="*/ 0 w 4941945"/>
                <a:gd name="connsiteY3" fmla="*/ 2192400 h 2192400"/>
                <a:gd name="connsiteX4" fmla="*/ 0 w 4941945"/>
                <a:gd name="connsiteY4" fmla="*/ 0 h 21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945" h="2192400">
                  <a:moveTo>
                    <a:pt x="0" y="0"/>
                  </a:moveTo>
                  <a:lnTo>
                    <a:pt x="4941945" y="0"/>
                  </a:lnTo>
                  <a:lnTo>
                    <a:pt x="4941945" y="2192400"/>
                  </a:lnTo>
                  <a:lnTo>
                    <a:pt x="0" y="219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3550" tIns="499872" rIns="383550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/>
                <a:t>Cognition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/>
                <a:t>Behavior and mood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/>
                <a:t>Chorea and motor control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/>
                <a:t>Functional decline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60ED6DB-FC2F-4BBE-B7E9-C25D41509688}"/>
                </a:ext>
              </a:extLst>
            </p:cNvPr>
            <p:cNvSpPr/>
            <p:nvPr/>
          </p:nvSpPr>
          <p:spPr>
            <a:xfrm>
              <a:off x="3829644" y="848825"/>
              <a:ext cx="3459361" cy="708480"/>
            </a:xfrm>
            <a:custGeom>
              <a:avLst/>
              <a:gdLst>
                <a:gd name="connsiteX0" fmla="*/ 0 w 3459361"/>
                <a:gd name="connsiteY0" fmla="*/ 118082 h 708480"/>
                <a:gd name="connsiteX1" fmla="*/ 118082 w 3459361"/>
                <a:gd name="connsiteY1" fmla="*/ 0 h 708480"/>
                <a:gd name="connsiteX2" fmla="*/ 3341279 w 3459361"/>
                <a:gd name="connsiteY2" fmla="*/ 0 h 708480"/>
                <a:gd name="connsiteX3" fmla="*/ 3459361 w 3459361"/>
                <a:gd name="connsiteY3" fmla="*/ 118082 h 708480"/>
                <a:gd name="connsiteX4" fmla="*/ 3459361 w 3459361"/>
                <a:gd name="connsiteY4" fmla="*/ 590398 h 708480"/>
                <a:gd name="connsiteX5" fmla="*/ 3341279 w 3459361"/>
                <a:gd name="connsiteY5" fmla="*/ 708480 h 708480"/>
                <a:gd name="connsiteX6" fmla="*/ 118082 w 3459361"/>
                <a:gd name="connsiteY6" fmla="*/ 708480 h 708480"/>
                <a:gd name="connsiteX7" fmla="*/ 0 w 3459361"/>
                <a:gd name="connsiteY7" fmla="*/ 590398 h 708480"/>
                <a:gd name="connsiteX8" fmla="*/ 0 w 3459361"/>
                <a:gd name="connsiteY8" fmla="*/ 118082 h 70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9361" h="708480">
                  <a:moveTo>
                    <a:pt x="0" y="118082"/>
                  </a:moveTo>
                  <a:cubicBezTo>
                    <a:pt x="0" y="52867"/>
                    <a:pt x="52867" y="0"/>
                    <a:pt x="118082" y="0"/>
                  </a:cubicBezTo>
                  <a:lnTo>
                    <a:pt x="3341279" y="0"/>
                  </a:lnTo>
                  <a:cubicBezTo>
                    <a:pt x="3406494" y="0"/>
                    <a:pt x="3459361" y="52867"/>
                    <a:pt x="3459361" y="118082"/>
                  </a:cubicBezTo>
                  <a:lnTo>
                    <a:pt x="3459361" y="590398"/>
                  </a:lnTo>
                  <a:cubicBezTo>
                    <a:pt x="3459361" y="655613"/>
                    <a:pt x="3406494" y="708480"/>
                    <a:pt x="3341279" y="708480"/>
                  </a:cubicBezTo>
                  <a:lnTo>
                    <a:pt x="118082" y="708480"/>
                  </a:lnTo>
                  <a:cubicBezTo>
                    <a:pt x="52867" y="708480"/>
                    <a:pt x="0" y="655613"/>
                    <a:pt x="0" y="590398"/>
                  </a:cubicBezTo>
                  <a:lnTo>
                    <a:pt x="0" y="11808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341" tIns="34585" rIns="165341" bIns="3458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Clinical measures: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6CC6735-5A32-4A6C-A3DF-96A039ED6C18}"/>
                </a:ext>
              </a:extLst>
            </p:cNvPr>
            <p:cNvSpPr/>
            <p:nvPr/>
          </p:nvSpPr>
          <p:spPr>
            <a:xfrm>
              <a:off x="3582547" y="3879305"/>
              <a:ext cx="4941945" cy="2154600"/>
            </a:xfrm>
            <a:custGeom>
              <a:avLst/>
              <a:gdLst>
                <a:gd name="connsiteX0" fmla="*/ 0 w 4941945"/>
                <a:gd name="connsiteY0" fmla="*/ 0 h 2154600"/>
                <a:gd name="connsiteX1" fmla="*/ 4941945 w 4941945"/>
                <a:gd name="connsiteY1" fmla="*/ 0 h 2154600"/>
                <a:gd name="connsiteX2" fmla="*/ 4941945 w 4941945"/>
                <a:gd name="connsiteY2" fmla="*/ 2154600 h 2154600"/>
                <a:gd name="connsiteX3" fmla="*/ 0 w 4941945"/>
                <a:gd name="connsiteY3" fmla="*/ 2154600 h 2154600"/>
                <a:gd name="connsiteX4" fmla="*/ 0 w 4941945"/>
                <a:gd name="connsiteY4" fmla="*/ 0 h 215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945" h="2154600">
                  <a:moveTo>
                    <a:pt x="0" y="0"/>
                  </a:moveTo>
                  <a:lnTo>
                    <a:pt x="4941945" y="0"/>
                  </a:lnTo>
                  <a:lnTo>
                    <a:pt x="4941945" y="2154600"/>
                  </a:lnTo>
                  <a:lnTo>
                    <a:pt x="0" y="2154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3550" tIns="499872" rIns="383550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mutant huntingtin levels in the spinal fluid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Neurofilament light (</a:t>
              </a:r>
              <a:r>
                <a:rPr lang="en-US" sz="2400" kern="1200" dirty="0" err="1"/>
                <a:t>NfL</a:t>
              </a:r>
              <a:r>
                <a:rPr lang="en-US" sz="2400" kern="1200" dirty="0"/>
                <a:t>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MRI brain scan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B3C232-594F-43D1-92EA-6A94A9C78CF5}"/>
                </a:ext>
              </a:extLst>
            </p:cNvPr>
            <p:cNvSpPr/>
            <p:nvPr/>
          </p:nvSpPr>
          <p:spPr>
            <a:xfrm>
              <a:off x="3829644" y="3525065"/>
              <a:ext cx="3459361" cy="708480"/>
            </a:xfrm>
            <a:custGeom>
              <a:avLst/>
              <a:gdLst>
                <a:gd name="connsiteX0" fmla="*/ 0 w 3459361"/>
                <a:gd name="connsiteY0" fmla="*/ 118082 h 708480"/>
                <a:gd name="connsiteX1" fmla="*/ 118082 w 3459361"/>
                <a:gd name="connsiteY1" fmla="*/ 0 h 708480"/>
                <a:gd name="connsiteX2" fmla="*/ 3341279 w 3459361"/>
                <a:gd name="connsiteY2" fmla="*/ 0 h 708480"/>
                <a:gd name="connsiteX3" fmla="*/ 3459361 w 3459361"/>
                <a:gd name="connsiteY3" fmla="*/ 118082 h 708480"/>
                <a:gd name="connsiteX4" fmla="*/ 3459361 w 3459361"/>
                <a:gd name="connsiteY4" fmla="*/ 590398 h 708480"/>
                <a:gd name="connsiteX5" fmla="*/ 3341279 w 3459361"/>
                <a:gd name="connsiteY5" fmla="*/ 708480 h 708480"/>
                <a:gd name="connsiteX6" fmla="*/ 118082 w 3459361"/>
                <a:gd name="connsiteY6" fmla="*/ 708480 h 708480"/>
                <a:gd name="connsiteX7" fmla="*/ 0 w 3459361"/>
                <a:gd name="connsiteY7" fmla="*/ 590398 h 708480"/>
                <a:gd name="connsiteX8" fmla="*/ 0 w 3459361"/>
                <a:gd name="connsiteY8" fmla="*/ 118082 h 70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9361" h="708480">
                  <a:moveTo>
                    <a:pt x="0" y="118082"/>
                  </a:moveTo>
                  <a:cubicBezTo>
                    <a:pt x="0" y="52867"/>
                    <a:pt x="52867" y="0"/>
                    <a:pt x="118082" y="0"/>
                  </a:cubicBezTo>
                  <a:lnTo>
                    <a:pt x="3341279" y="0"/>
                  </a:lnTo>
                  <a:cubicBezTo>
                    <a:pt x="3406494" y="0"/>
                    <a:pt x="3459361" y="52867"/>
                    <a:pt x="3459361" y="118082"/>
                  </a:cubicBezTo>
                  <a:lnTo>
                    <a:pt x="3459361" y="590398"/>
                  </a:lnTo>
                  <a:cubicBezTo>
                    <a:pt x="3459361" y="655613"/>
                    <a:pt x="3406494" y="708480"/>
                    <a:pt x="3341279" y="708480"/>
                  </a:cubicBezTo>
                  <a:lnTo>
                    <a:pt x="118082" y="708480"/>
                  </a:lnTo>
                  <a:cubicBezTo>
                    <a:pt x="52867" y="708480"/>
                    <a:pt x="0" y="655613"/>
                    <a:pt x="0" y="590398"/>
                  </a:cubicBezTo>
                  <a:lnTo>
                    <a:pt x="0" y="11808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341" tIns="34585" rIns="165341" bIns="3458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Biomarkers: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25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24ECB38A-BCB0-472D-8A0C-F5DF0B38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l="18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1" name="Rectangle 37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27FD3E-EDDB-46EE-858E-965A3D46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4" y="1065862"/>
            <a:ext cx="3233306" cy="472627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Recent research news:  </a:t>
            </a:r>
            <a:br>
              <a:rPr lang="en-US" sz="4000" b="1" dirty="0"/>
            </a:br>
            <a:r>
              <a:rPr lang="en-US" sz="4000" b="1" dirty="0"/>
              <a:t>A very difficult year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14D5CF04-23C0-40CB-BB58-D9A69A8F0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439993"/>
              </p:ext>
            </p:extLst>
          </p:nvPr>
        </p:nvGraphicFramePr>
        <p:xfrm>
          <a:off x="3866534" y="1065862"/>
          <a:ext cx="464423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975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2638A-E1EE-4A55-BD9C-0F801848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Similarities and differences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DEB98D-6353-4E03-9051-D983C00AE3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810990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2495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1838</Words>
  <Application>Microsoft Office PowerPoint</Application>
  <PresentationFormat>On-screen Show (4:3)</PresentationFormat>
  <Paragraphs>241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Lato</vt:lpstr>
      <vt:lpstr>Showcard Gothic</vt:lpstr>
      <vt:lpstr>Office Theme</vt:lpstr>
      <vt:lpstr>PowerPoint Presentation</vt:lpstr>
      <vt:lpstr>Outline</vt:lpstr>
      <vt:lpstr>The importance of finding treatments for HD</vt:lpstr>
      <vt:lpstr>1. The road map for research development</vt:lpstr>
      <vt:lpstr>2. Delivering the therapy to the brain </vt:lpstr>
      <vt:lpstr>3. Anticipating side effects</vt:lpstr>
      <vt:lpstr>4. Measuring effectiveness</vt:lpstr>
      <vt:lpstr>Recent research news:   A very difficult year</vt:lpstr>
      <vt:lpstr>Similarities and differences</vt:lpstr>
      <vt:lpstr>Similarities and differences</vt:lpstr>
      <vt:lpstr>Huntingtin-lowering therapies</vt:lpstr>
      <vt:lpstr>Current HD research studies</vt:lpstr>
      <vt:lpstr>PowerPoint Presentation</vt:lpstr>
      <vt:lpstr>PowerPoint Presentation</vt:lpstr>
      <vt:lpstr>ChANGE HD</vt:lpstr>
      <vt:lpstr>ChANGE HD</vt:lpstr>
      <vt:lpstr>Brain Development </vt:lpstr>
      <vt:lpstr> ChANGE HD Participation </vt:lpstr>
      <vt:lpstr>ChANGE HD Study Visits</vt:lpstr>
      <vt:lpstr> ChANGE HD Sites</vt:lpstr>
      <vt:lpstr>PowerPoint Presentation</vt:lpstr>
      <vt:lpstr>What is the KINECT-HD Study?</vt:lpstr>
      <vt:lpstr>Who can participate?</vt:lpstr>
      <vt:lpstr>How long is the study?</vt:lpstr>
      <vt:lpstr>What are the most common side effects from valbenazine?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AAV5-miHTT = AMT-130</vt:lpstr>
      <vt:lpstr>AMT-130 Study</vt:lpstr>
      <vt:lpstr>AMT-130 Study</vt:lpstr>
      <vt:lpstr>PowerPoint Presentation</vt:lpstr>
      <vt:lpstr>Current HD clinical trials and observational studies</vt:lpstr>
      <vt:lpstr>Other regional HD research contacts</vt:lpstr>
      <vt:lpstr>Strengths in research progress</vt:lpstr>
      <vt:lpstr>Thank you to HD patients, families and care partners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Wheelock</dc:creator>
  <cp:lastModifiedBy>Vicki Wheelock</cp:lastModifiedBy>
  <cp:revision>6</cp:revision>
  <dcterms:created xsi:type="dcterms:W3CDTF">2021-05-08T15:49:14Z</dcterms:created>
  <dcterms:modified xsi:type="dcterms:W3CDTF">2021-05-12T23:00:37Z</dcterms:modified>
</cp:coreProperties>
</file>